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6"/>
  </p:notesMasterIdLst>
  <p:sldIdLst>
    <p:sldId id="303" r:id="rId2"/>
    <p:sldId id="343" r:id="rId3"/>
    <p:sldId id="344" r:id="rId4"/>
    <p:sldId id="34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7" autoAdjust="0"/>
    <p:restoredTop sz="95126" autoAdjust="0"/>
  </p:normalViewPr>
  <p:slideViewPr>
    <p:cSldViewPr snapToGrid="0">
      <p:cViewPr varScale="1">
        <p:scale>
          <a:sx n="62" d="100"/>
          <a:sy n="62" d="100"/>
        </p:scale>
        <p:origin x="1020" y="6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77B52-AE26-4FCB-88CC-C80EC9962685}" type="datetimeFigureOut">
              <a:rPr lang="es-MX" smtClean="0"/>
              <a:t>07/03/2022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403DB-2793-4E9D-B298-845F4C04A91A}" type="slidenum">
              <a:rPr lang="es-MX" smtClean="0"/>
              <a:t>‹Nº›</a:t>
            </a:fld>
            <a:endParaRPr lang="es-MX"/>
          </a:p>
        </p:txBody>
      </p:sp>
    </p:spTree>
    <p:extLst>
      <p:ext uri="{BB962C8B-B14F-4D97-AF65-F5344CB8AC3E}">
        <p14:creationId xmlns:p14="http://schemas.microsoft.com/office/powerpoint/2010/main" val="444155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6CA8C2D9-206E-4B5B-B8FF-A0590DDA6471}" type="datetimeFigureOut">
              <a:rPr lang="es-MX" smtClean="0"/>
              <a:t>07/03/2022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8501980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158783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CA8C2D9-206E-4B5B-B8FF-A0590DDA6471}"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152771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CA8C2D9-206E-4B5B-B8FF-A0590DDA6471}" type="datetimeFigureOut">
              <a:rPr lang="es-MX" smtClean="0"/>
              <a:t>07/03/2022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198960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6CA8C2D9-206E-4B5B-B8FF-A0590DDA6471}" type="datetimeFigureOut">
              <a:rPr lang="es-MX" smtClean="0"/>
              <a:t>07/03/2022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10958116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6CA8C2D9-206E-4B5B-B8FF-A0590DDA6471}" type="datetimeFigureOut">
              <a:rPr lang="es-MX" smtClean="0"/>
              <a:t>07/03/2022</a:t>
            </a:fld>
            <a:endParaRPr lang="es-MX"/>
          </a:p>
        </p:txBody>
      </p:sp>
      <p:sp>
        <p:nvSpPr>
          <p:cNvPr id="9" name="Footer Placeholder 8"/>
          <p:cNvSpPr>
            <a:spLocks noGrp="1"/>
          </p:cNvSpPr>
          <p:nvPr>
            <p:ph type="ftr" sz="quarter" idx="11"/>
          </p:nvPr>
        </p:nvSpPr>
        <p:spPr/>
        <p:txBody>
          <a:bodyPr/>
          <a:lstStyle/>
          <a:p>
            <a:endParaRPr lang="es-MX"/>
          </a:p>
        </p:txBody>
      </p:sp>
      <p:sp>
        <p:nvSpPr>
          <p:cNvPr id="10" name="Slide Number Placeholder 9"/>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139423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583436" y="3143250"/>
            <a:ext cx="4270248" cy="2596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7" name="Date Placeholder 6"/>
          <p:cNvSpPr>
            <a:spLocks noGrp="1"/>
          </p:cNvSpPr>
          <p:nvPr>
            <p:ph type="dt" sz="half" idx="10"/>
          </p:nvPr>
        </p:nvSpPr>
        <p:spPr/>
        <p:txBody>
          <a:bodyPr/>
          <a:lstStyle/>
          <a:p>
            <a:fld id="{6CA8C2D9-206E-4B5B-B8FF-A0590DDA6471}" type="datetimeFigureOut">
              <a:rPr lang="es-MX" smtClean="0"/>
              <a:t>07/03/2022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0DAB117-6916-40EC-81E5-41EA2A813400}" type="slidenum">
              <a:rPr lang="es-MX" smtClean="0"/>
              <a:t>‹Nº›</a:t>
            </a:fld>
            <a:endParaRPr lang="es-MX"/>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285652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CA8C2D9-206E-4B5B-B8FF-A0590DDA6471}" type="datetimeFigureOut">
              <a:rPr lang="es-MX" smtClean="0"/>
              <a:t>07/03/2022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702111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8C2D9-206E-4B5B-B8FF-A0590DDA6471}" type="datetimeFigureOut">
              <a:rPr lang="es-MX" smtClean="0"/>
              <a:t>07/03/2022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2251601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9" name="Date Placeholder 8"/>
          <p:cNvSpPr>
            <a:spLocks noGrp="1"/>
          </p:cNvSpPr>
          <p:nvPr>
            <p:ph type="dt" sz="half" idx="10"/>
          </p:nvPr>
        </p:nvSpPr>
        <p:spPr/>
        <p:txBody>
          <a:bodyPr/>
          <a:lstStyle/>
          <a:p>
            <a:fld id="{6CA8C2D9-206E-4B5B-B8FF-A0590DDA6471}" type="datetimeFigureOut">
              <a:rPr lang="es-MX" smtClean="0"/>
              <a:t>07/03/2022</a:t>
            </a:fld>
            <a:endParaRPr lang="es-MX"/>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1" name="Slide Number Placeholder 10"/>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274240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CA8C2D9-206E-4B5B-B8FF-A0590DDA6471}" type="datetimeFigureOut">
              <a:rPr lang="es-MX" smtClean="0"/>
              <a:t>07/03/2022</a:t>
            </a:fld>
            <a:endParaRPr lang="es-MX"/>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s-MX"/>
          </a:p>
        </p:txBody>
      </p:sp>
      <p:sp>
        <p:nvSpPr>
          <p:cNvPr id="10" name="Slide Number Placeholder 9"/>
          <p:cNvSpPr>
            <a:spLocks noGrp="1"/>
          </p:cNvSpPr>
          <p:nvPr>
            <p:ph type="sldNum" sz="quarter" idx="12"/>
          </p:nvPr>
        </p:nvSpPr>
        <p:spPr/>
        <p:txBody>
          <a:bodyPr/>
          <a:lstStyle/>
          <a:p>
            <a:fld id="{10DAB117-6916-40EC-81E5-41EA2A813400}" type="slidenum">
              <a:rPr lang="es-MX" smtClean="0"/>
              <a:t>‹Nº›</a:t>
            </a:fld>
            <a:endParaRPr lang="es-MX"/>
          </a:p>
        </p:txBody>
      </p:sp>
    </p:spTree>
    <p:extLst>
      <p:ext uri="{BB962C8B-B14F-4D97-AF65-F5344CB8AC3E}">
        <p14:creationId xmlns:p14="http://schemas.microsoft.com/office/powerpoint/2010/main" val="429099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CA8C2D9-206E-4B5B-B8FF-A0590DDA6471}" type="datetimeFigureOut">
              <a:rPr lang="es-MX" smtClean="0"/>
              <a:t>07/03/2022</a:t>
            </a:fld>
            <a:endParaRPr lang="es-MX"/>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s-MX"/>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0DAB117-6916-40EC-81E5-41EA2A813400}" type="slidenum">
              <a:rPr lang="es-MX" smtClean="0"/>
              <a:t>‹Nº›</a:t>
            </a:fld>
            <a:endParaRPr lang="es-MX"/>
          </a:p>
        </p:txBody>
      </p:sp>
    </p:spTree>
    <p:extLst>
      <p:ext uri="{BB962C8B-B14F-4D97-AF65-F5344CB8AC3E}">
        <p14:creationId xmlns:p14="http://schemas.microsoft.com/office/powerpoint/2010/main" val="92806534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3.png"/>
          <p:cNvPicPr/>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3825"/>
                    </a14:imgEffect>
                    <a14:imgEffect>
                      <a14:saturation sat="0"/>
                    </a14:imgEffect>
                  </a14:imgLayer>
                </a14:imgProps>
              </a:ext>
              <a:ext uri="{28A0092B-C50C-407E-A947-70E740481C1C}">
                <a14:useLocalDpi xmlns:a14="http://schemas.microsoft.com/office/drawing/2010/main" val="0"/>
              </a:ext>
            </a:extLst>
          </a:blip>
          <a:srcRect/>
          <a:stretch>
            <a:fillRect/>
          </a:stretch>
        </p:blipFill>
        <p:spPr>
          <a:xfrm>
            <a:off x="113731" y="279779"/>
            <a:ext cx="11941791" cy="6578221"/>
          </a:xfrm>
          <a:prstGeom prst="rect">
            <a:avLst/>
          </a:prstGeom>
          <a:ln/>
        </p:spPr>
      </p:pic>
      <p:sp>
        <p:nvSpPr>
          <p:cNvPr id="2" name="Título 1"/>
          <p:cNvSpPr>
            <a:spLocks noGrp="1"/>
          </p:cNvSpPr>
          <p:nvPr>
            <p:ph type="ctrTitle"/>
          </p:nvPr>
        </p:nvSpPr>
        <p:spPr>
          <a:xfrm>
            <a:off x="5133827" y="3110721"/>
            <a:ext cx="6921695" cy="2387600"/>
          </a:xfrm>
        </p:spPr>
        <p:txBody>
          <a:bodyPr>
            <a:normAutofit/>
          </a:bodyPr>
          <a:lstStyle/>
          <a:p>
            <a:pPr algn="ctr"/>
            <a:r>
              <a:rPr lang="es-MX" sz="3600" dirty="0">
                <a:effectLst>
                  <a:outerShdw blurRad="38100" dist="38100" dir="2700000" algn="tl">
                    <a:srgbClr val="000000">
                      <a:alpha val="43137"/>
                    </a:srgbClr>
                  </a:outerShdw>
                </a:effectLst>
              </a:rPr>
              <a:t>PRIMERA SESIÓN ORDINARIA  DE LA comisión EJECUTIVA DE LA SECRETARIA EJECUTIVA</a:t>
            </a:r>
            <a:endParaRPr lang="es-ES" dirty="0">
              <a:effectLst>
                <a:outerShdw blurRad="38100" dist="38100" dir="2700000" algn="tl">
                  <a:srgbClr val="000000">
                    <a:alpha val="43137"/>
                  </a:srgbClr>
                </a:outerShdw>
              </a:effectLst>
            </a:endParaRPr>
          </a:p>
        </p:txBody>
      </p:sp>
      <p:pic>
        <p:nvPicPr>
          <p:cNvPr id="5" name="Imagen 4"/>
          <p:cNvPicPr/>
          <p:nvPr/>
        </p:nvPicPr>
        <p:blipFill>
          <a:blip r:embed="rId4">
            <a:extLst>
              <a:ext uri="{28A0092B-C50C-407E-A947-70E740481C1C}">
                <a14:useLocalDpi xmlns:a14="http://schemas.microsoft.com/office/drawing/2010/main" val="0"/>
              </a:ext>
            </a:extLst>
          </a:blip>
          <a:srcRect/>
          <a:stretch>
            <a:fillRect/>
          </a:stretch>
        </p:blipFill>
        <p:spPr bwMode="auto">
          <a:xfrm>
            <a:off x="8944022" y="171936"/>
            <a:ext cx="3111500" cy="1605915"/>
          </a:xfrm>
          <a:prstGeom prst="rect">
            <a:avLst/>
          </a:prstGeom>
          <a:noFill/>
          <a:ln>
            <a:noFill/>
          </a:ln>
        </p:spPr>
      </p:pic>
      <p:sp>
        <p:nvSpPr>
          <p:cNvPr id="6" name="Subtítulo 2"/>
          <p:cNvSpPr txBox="1">
            <a:spLocks/>
          </p:cNvSpPr>
          <p:nvPr/>
        </p:nvSpPr>
        <p:spPr>
          <a:xfrm>
            <a:off x="4667534" y="6318912"/>
            <a:ext cx="7221945" cy="3957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MX" sz="2000" dirty="0"/>
              <a:t> </a:t>
            </a:r>
            <a:r>
              <a:rPr lang="es-MX" sz="2000" dirty="0">
                <a:solidFill>
                  <a:schemeClr val="bg1"/>
                </a:solidFill>
              </a:rPr>
              <a:t>12 de enero de 2022</a:t>
            </a:r>
            <a:endParaRPr lang="es-ES" sz="2000" dirty="0">
              <a:solidFill>
                <a:schemeClr val="bg1"/>
              </a:solidFill>
            </a:endParaRPr>
          </a:p>
        </p:txBody>
      </p:sp>
      <p:pic>
        <p:nvPicPr>
          <p:cNvPr id="3" name="Imagen 2">
            <a:extLst>
              <a:ext uri="{FF2B5EF4-FFF2-40B4-BE49-F238E27FC236}">
                <a16:creationId xmlns:a16="http://schemas.microsoft.com/office/drawing/2014/main" id="{E8F86565-8E49-45F5-95A4-B94D297B0C47}"/>
              </a:ext>
            </a:extLst>
          </p:cNvPr>
          <p:cNvPicPr>
            <a:picLocks noChangeAspect="1"/>
          </p:cNvPicPr>
          <p:nvPr/>
        </p:nvPicPr>
        <p:blipFill>
          <a:blip r:embed="rId5"/>
          <a:stretch>
            <a:fillRect/>
          </a:stretch>
        </p:blipFill>
        <p:spPr>
          <a:xfrm>
            <a:off x="113731" y="91322"/>
            <a:ext cx="3345086" cy="1686529"/>
          </a:xfrm>
          <a:prstGeom prst="rect">
            <a:avLst/>
          </a:prstGeom>
        </p:spPr>
      </p:pic>
    </p:spTree>
    <p:extLst>
      <p:ext uri="{BB962C8B-B14F-4D97-AF65-F5344CB8AC3E}">
        <p14:creationId xmlns:p14="http://schemas.microsoft.com/office/powerpoint/2010/main" val="3786447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3D8B38-A802-430C-8F8B-EC0A20AE3273}"/>
              </a:ext>
            </a:extLst>
          </p:cNvPr>
          <p:cNvSpPr>
            <a:spLocks noGrp="1"/>
          </p:cNvSpPr>
          <p:nvPr>
            <p:ph type="title"/>
          </p:nvPr>
        </p:nvSpPr>
        <p:spPr>
          <a:xfrm>
            <a:off x="2231136" y="328587"/>
            <a:ext cx="7729728" cy="1173034"/>
          </a:xfrm>
        </p:spPr>
        <p:txBody>
          <a:bodyPr>
            <a:normAutofit/>
          </a:bodyPr>
          <a:lstStyle/>
          <a:p>
            <a:pPr lvl="0">
              <a:lnSpc>
                <a:spcPct val="107000"/>
              </a:lnSpc>
              <a:spcBef>
                <a:spcPts val="0"/>
              </a:spcBef>
            </a:pPr>
            <a:r>
              <a:rPr lang="es-MX" sz="2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“SEGUIMIENTO A ACUERDOS DE LA SESION ANTERIOR</a:t>
            </a:r>
            <a:r>
              <a:rPr lang="es-MX" sz="2000" cap="none" spc="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s-MX" dirty="0"/>
          </a:p>
        </p:txBody>
      </p:sp>
      <p:pic>
        <p:nvPicPr>
          <p:cNvPr id="8" name="Imagen 7">
            <a:extLst>
              <a:ext uri="{FF2B5EF4-FFF2-40B4-BE49-F238E27FC236}">
                <a16:creationId xmlns:a16="http://schemas.microsoft.com/office/drawing/2014/main" id="{ABCFE970-42E3-4F56-84F6-6236BF003B58}"/>
              </a:ext>
            </a:extLst>
          </p:cNvPr>
          <p:cNvPicPr>
            <a:picLocks noChangeAspect="1"/>
          </p:cNvPicPr>
          <p:nvPr/>
        </p:nvPicPr>
        <p:blipFill>
          <a:blip r:embed="rId2"/>
          <a:stretch>
            <a:fillRect/>
          </a:stretch>
        </p:blipFill>
        <p:spPr>
          <a:xfrm>
            <a:off x="113731" y="91323"/>
            <a:ext cx="1613469" cy="1173034"/>
          </a:xfrm>
          <a:prstGeom prst="rect">
            <a:avLst/>
          </a:prstGeom>
        </p:spPr>
      </p:pic>
      <p:pic>
        <p:nvPicPr>
          <p:cNvPr id="9" name="Imagen 8">
            <a:extLst>
              <a:ext uri="{FF2B5EF4-FFF2-40B4-BE49-F238E27FC236}">
                <a16:creationId xmlns:a16="http://schemas.microsoft.com/office/drawing/2014/main" id="{155ABB3B-A7D2-4FC0-9707-376AC03EE5B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2052" y="91324"/>
            <a:ext cx="1613469" cy="1039266"/>
          </a:xfrm>
          <a:prstGeom prst="rect">
            <a:avLst/>
          </a:prstGeom>
          <a:noFill/>
          <a:ln>
            <a:noFill/>
          </a:ln>
        </p:spPr>
      </p:pic>
      <p:graphicFrame>
        <p:nvGraphicFramePr>
          <p:cNvPr id="6" name="Tabla 5">
            <a:extLst>
              <a:ext uri="{FF2B5EF4-FFF2-40B4-BE49-F238E27FC236}">
                <a16:creationId xmlns:a16="http://schemas.microsoft.com/office/drawing/2014/main" id="{EE1C35B0-B5FE-4885-874C-4C5B8E2285F5}"/>
              </a:ext>
            </a:extLst>
          </p:cNvPr>
          <p:cNvGraphicFramePr>
            <a:graphicFrameLocks noGrp="1"/>
          </p:cNvGraphicFramePr>
          <p:nvPr>
            <p:extLst>
              <p:ext uri="{D42A27DB-BD31-4B8C-83A1-F6EECF244321}">
                <p14:modId xmlns:p14="http://schemas.microsoft.com/office/powerpoint/2010/main" val="1821531386"/>
              </p:ext>
            </p:extLst>
          </p:nvPr>
        </p:nvGraphicFramePr>
        <p:xfrm>
          <a:off x="917968" y="1705088"/>
          <a:ext cx="10356064" cy="4208711"/>
        </p:xfrm>
        <a:graphic>
          <a:graphicData uri="http://schemas.openxmlformats.org/drawingml/2006/table">
            <a:tbl>
              <a:tblPr>
                <a:tableStyleId>{5C22544A-7EE6-4342-B048-85BDC9FD1C3A}</a:tableStyleId>
              </a:tblPr>
              <a:tblGrid>
                <a:gridCol w="1947974">
                  <a:extLst>
                    <a:ext uri="{9D8B030D-6E8A-4147-A177-3AD203B41FA5}">
                      <a16:colId xmlns:a16="http://schemas.microsoft.com/office/drawing/2014/main" val="4001303419"/>
                    </a:ext>
                  </a:extLst>
                </a:gridCol>
                <a:gridCol w="5943306">
                  <a:extLst>
                    <a:ext uri="{9D8B030D-6E8A-4147-A177-3AD203B41FA5}">
                      <a16:colId xmlns:a16="http://schemas.microsoft.com/office/drawing/2014/main" val="352928082"/>
                    </a:ext>
                  </a:extLst>
                </a:gridCol>
                <a:gridCol w="389799">
                  <a:extLst>
                    <a:ext uri="{9D8B030D-6E8A-4147-A177-3AD203B41FA5}">
                      <a16:colId xmlns:a16="http://schemas.microsoft.com/office/drawing/2014/main" val="1298528984"/>
                    </a:ext>
                  </a:extLst>
                </a:gridCol>
                <a:gridCol w="504092">
                  <a:extLst>
                    <a:ext uri="{9D8B030D-6E8A-4147-A177-3AD203B41FA5}">
                      <a16:colId xmlns:a16="http://schemas.microsoft.com/office/drawing/2014/main" val="3217759749"/>
                    </a:ext>
                  </a:extLst>
                </a:gridCol>
                <a:gridCol w="1570893">
                  <a:extLst>
                    <a:ext uri="{9D8B030D-6E8A-4147-A177-3AD203B41FA5}">
                      <a16:colId xmlns:a16="http://schemas.microsoft.com/office/drawing/2014/main" val="1817154682"/>
                    </a:ext>
                  </a:extLst>
                </a:gridCol>
              </a:tblGrid>
              <a:tr h="276508">
                <a:tc rowSpan="2">
                  <a:txBody>
                    <a:bodyPr/>
                    <a:lstStyle/>
                    <a:p>
                      <a:pPr algn="ctr" fontAlgn="t"/>
                      <a:r>
                        <a:rPr lang="es-ES" sz="1600" u="none" strike="noStrike" dirty="0">
                          <a:effectLst/>
                        </a:rPr>
                        <a:t>No. de Acuerdo</a:t>
                      </a:r>
                      <a:endParaRPr lang="es-ES" sz="1600" b="1" i="0" u="none" strike="noStrike" dirty="0">
                        <a:solidFill>
                          <a:srgbClr val="000000"/>
                        </a:solidFill>
                        <a:effectLst/>
                        <a:latin typeface="Azo Sans Lt" panose="02000000000000000000" pitchFamily="50" charset="0"/>
                      </a:endParaRPr>
                    </a:p>
                  </a:txBody>
                  <a:tcPr marL="9525" marR="9525" marT="9525" marB="0">
                    <a:solidFill>
                      <a:srgbClr val="92D050"/>
                    </a:solidFill>
                  </a:tcPr>
                </a:tc>
                <a:tc rowSpan="2">
                  <a:txBody>
                    <a:bodyPr/>
                    <a:lstStyle/>
                    <a:p>
                      <a:pPr algn="ctr" fontAlgn="t"/>
                      <a:r>
                        <a:rPr lang="es-ES" sz="1600" u="none" strike="noStrike" dirty="0">
                          <a:effectLst/>
                        </a:rPr>
                        <a:t>Acuerdo</a:t>
                      </a:r>
                      <a:endParaRPr lang="es-ES" sz="1600" b="1" i="0" u="none" strike="noStrike" dirty="0">
                        <a:solidFill>
                          <a:srgbClr val="000000"/>
                        </a:solidFill>
                        <a:effectLst/>
                        <a:latin typeface="Azo Sans Lt" panose="02000000000000000000" pitchFamily="50" charset="0"/>
                      </a:endParaRPr>
                    </a:p>
                  </a:txBody>
                  <a:tcPr marL="9525" marR="9525" marT="9525" marB="0">
                    <a:solidFill>
                      <a:srgbClr val="92D050"/>
                    </a:solidFill>
                  </a:tcPr>
                </a:tc>
                <a:tc gridSpan="2">
                  <a:txBody>
                    <a:bodyPr/>
                    <a:lstStyle/>
                    <a:p>
                      <a:pPr algn="ctr" fontAlgn="t"/>
                      <a:r>
                        <a:rPr lang="es-ES" sz="1600" u="none" strike="noStrike" dirty="0">
                          <a:effectLst/>
                        </a:rPr>
                        <a:t>Cumplido</a:t>
                      </a:r>
                      <a:endParaRPr lang="es-ES" sz="1600" b="1" i="0" u="none" strike="noStrike" dirty="0">
                        <a:solidFill>
                          <a:srgbClr val="000000"/>
                        </a:solidFill>
                        <a:effectLst/>
                        <a:latin typeface="Azo Sans Lt" panose="02000000000000000000" pitchFamily="50" charset="0"/>
                      </a:endParaRPr>
                    </a:p>
                  </a:txBody>
                  <a:tcPr marL="9525" marR="9525" marT="9525" marB="0">
                    <a:solidFill>
                      <a:srgbClr val="92D050"/>
                    </a:solidFill>
                  </a:tcPr>
                </a:tc>
                <a:tc hMerge="1">
                  <a:txBody>
                    <a:bodyPr/>
                    <a:lstStyle/>
                    <a:p>
                      <a:endParaRPr lang="es-ES"/>
                    </a:p>
                  </a:txBody>
                  <a:tcPr/>
                </a:tc>
                <a:tc rowSpan="2">
                  <a:txBody>
                    <a:bodyPr/>
                    <a:lstStyle/>
                    <a:p>
                      <a:pPr algn="ctr" fontAlgn="ctr"/>
                      <a:r>
                        <a:rPr lang="es-ES" sz="1600" u="none" strike="noStrike" dirty="0">
                          <a:effectLst/>
                        </a:rPr>
                        <a:t>STATUS</a:t>
                      </a:r>
                      <a:endParaRPr lang="es-ES" sz="1600" b="1" i="0" u="none" strike="noStrike" dirty="0">
                        <a:solidFill>
                          <a:srgbClr val="000000"/>
                        </a:solidFill>
                        <a:effectLst/>
                        <a:latin typeface="Azo Sans Lt" panose="02000000000000000000" pitchFamily="50" charset="0"/>
                      </a:endParaRPr>
                    </a:p>
                  </a:txBody>
                  <a:tcPr marL="9525" marR="9525" marT="9525" marB="0" anchor="ctr">
                    <a:solidFill>
                      <a:srgbClr val="92D050"/>
                    </a:solidFill>
                  </a:tcPr>
                </a:tc>
                <a:extLst>
                  <a:ext uri="{0D108BD9-81ED-4DB2-BD59-A6C34878D82A}">
                    <a16:rowId xmlns:a16="http://schemas.microsoft.com/office/drawing/2014/main" val="334442491"/>
                  </a:ext>
                </a:extLst>
              </a:tr>
              <a:tr h="276508">
                <a:tc vMerge="1">
                  <a:txBody>
                    <a:bodyPr/>
                    <a:lstStyle/>
                    <a:p>
                      <a:endParaRPr lang="es-ES"/>
                    </a:p>
                  </a:txBody>
                  <a:tcPr/>
                </a:tc>
                <a:tc vMerge="1">
                  <a:txBody>
                    <a:bodyPr/>
                    <a:lstStyle/>
                    <a:p>
                      <a:endParaRPr lang="es-ES"/>
                    </a:p>
                  </a:txBody>
                  <a:tcPr/>
                </a:tc>
                <a:tc>
                  <a:txBody>
                    <a:bodyPr/>
                    <a:lstStyle/>
                    <a:p>
                      <a:pPr algn="ctr" fontAlgn="t"/>
                      <a:r>
                        <a:rPr lang="es-ES" sz="1600" u="none" strike="noStrike" dirty="0">
                          <a:effectLst/>
                        </a:rPr>
                        <a:t>NO</a:t>
                      </a:r>
                      <a:endParaRPr lang="es-ES" sz="1600" b="0" i="0" u="none" strike="noStrike" dirty="0">
                        <a:solidFill>
                          <a:srgbClr val="000000"/>
                        </a:solidFill>
                        <a:effectLst/>
                        <a:latin typeface="Azo Sans Lt" panose="02000000000000000000" pitchFamily="50" charset="0"/>
                      </a:endParaRPr>
                    </a:p>
                  </a:txBody>
                  <a:tcPr marL="9525" marR="9525" marT="9525" marB="0">
                    <a:solidFill>
                      <a:srgbClr val="92D050"/>
                    </a:solidFill>
                  </a:tcPr>
                </a:tc>
                <a:tc>
                  <a:txBody>
                    <a:bodyPr/>
                    <a:lstStyle/>
                    <a:p>
                      <a:pPr algn="ctr" fontAlgn="t"/>
                      <a:r>
                        <a:rPr lang="es-ES" sz="1600" u="none" strike="noStrike" dirty="0">
                          <a:effectLst/>
                        </a:rPr>
                        <a:t>SI</a:t>
                      </a:r>
                      <a:endParaRPr lang="es-ES" sz="1600" b="0" i="0" u="none" strike="noStrike" dirty="0">
                        <a:solidFill>
                          <a:srgbClr val="000000"/>
                        </a:solidFill>
                        <a:effectLst/>
                        <a:latin typeface="Azo Sans Lt" panose="02000000000000000000" pitchFamily="50" charset="0"/>
                      </a:endParaRPr>
                    </a:p>
                  </a:txBody>
                  <a:tcPr marL="9525" marR="9525" marT="9525" marB="0">
                    <a:solidFill>
                      <a:srgbClr val="92D050"/>
                    </a:solidFill>
                  </a:tcPr>
                </a:tc>
                <a:tc vMerge="1">
                  <a:txBody>
                    <a:bodyPr/>
                    <a:lstStyle/>
                    <a:p>
                      <a:endParaRPr lang="es-ES"/>
                    </a:p>
                  </a:txBody>
                  <a:tcPr/>
                </a:tc>
                <a:extLst>
                  <a:ext uri="{0D108BD9-81ED-4DB2-BD59-A6C34878D82A}">
                    <a16:rowId xmlns:a16="http://schemas.microsoft.com/office/drawing/2014/main" val="2024334700"/>
                  </a:ext>
                </a:extLst>
              </a:tr>
              <a:tr h="843162">
                <a:tc>
                  <a:txBody>
                    <a:bodyPr/>
                    <a:lstStyle/>
                    <a:p>
                      <a:pPr algn="l" fontAlgn="t"/>
                      <a:endParaRPr lang="es-MX" sz="1400" b="0" i="0" u="none" strike="noStrike" dirty="0">
                        <a:solidFill>
                          <a:srgbClr val="000000"/>
                        </a:solidFill>
                        <a:effectLst/>
                        <a:latin typeface="Azo Sans Lt" panose="02000000000000000000" pitchFamily="50" charset="0"/>
                      </a:endParaRPr>
                    </a:p>
                    <a:p>
                      <a:pPr algn="l" fontAlgn="t"/>
                      <a:endParaRPr lang="es-MX" sz="1400" b="0" i="0" u="none" strike="noStrike" dirty="0">
                        <a:solidFill>
                          <a:srgbClr val="000000"/>
                        </a:solidFill>
                        <a:effectLst/>
                        <a:latin typeface="Azo Sans Lt" panose="02000000000000000000" pitchFamily="50" charset="0"/>
                      </a:endParaRPr>
                    </a:p>
                    <a:p>
                      <a:pPr algn="l" fontAlgn="t"/>
                      <a:r>
                        <a:rPr lang="es-MX" sz="1400" b="0" i="0" u="none" strike="noStrike" dirty="0">
                          <a:solidFill>
                            <a:srgbClr val="000000"/>
                          </a:solidFill>
                          <a:effectLst/>
                          <a:latin typeface="Azo Sans Lt" panose="02000000000000000000" pitchFamily="50" charset="0"/>
                        </a:rPr>
                        <a:t>ACUERDO 09/CE/2021</a:t>
                      </a:r>
                    </a:p>
                  </a:txBody>
                  <a:tcPr marL="9525" marR="9525" marT="9525" marB="0">
                    <a:solidFill>
                      <a:srgbClr val="FFC000"/>
                    </a:solidFill>
                  </a:tcPr>
                </a:tc>
                <a:tc>
                  <a:txBody>
                    <a:bodyPr/>
                    <a:lstStyle/>
                    <a:p>
                      <a:pPr algn="l" fontAlgn="t"/>
                      <a:r>
                        <a:rPr lang="es-ES" sz="1400" b="0" i="0" u="none" strike="noStrike" dirty="0">
                          <a:solidFill>
                            <a:srgbClr val="000000"/>
                          </a:solidFill>
                          <a:effectLst/>
                          <a:latin typeface="Azo Sans Lt" panose="02000000000000000000" pitchFamily="50" charset="0"/>
                        </a:rPr>
                        <a:t>Se acuerda por unanimidad de votos que la propuesta de presentación y promoción de la Política Estatal Anticorrupción, sea presentada ante el Comité Coordinador para su análisis y en su caso su aprobación, para realizarse de manera presencial el 09 de diciembre del 2021 dentro del “Dia Internacional Contra la Corrupción”, así como de manera virtual se realice los días 13 y 14 del mismo mes y año antes mencionado su promoción con los trece municipios que conforman el Estado de Campeche. </a:t>
                      </a:r>
                    </a:p>
                  </a:txBody>
                  <a:tcPr marL="9525" marR="9525" marT="9525" marB="0"/>
                </a:tc>
                <a:tc>
                  <a:txBody>
                    <a:bodyPr/>
                    <a:lstStyle/>
                    <a:p>
                      <a:pPr marL="0" algn="l" defTabSz="914400" rtl="0" eaLnBrk="1" fontAlgn="t" latinLnBrk="0" hangingPunct="1"/>
                      <a:endParaRPr lang="es-ES" sz="1600" b="0" i="0" u="none" strike="noStrike" kern="1200" dirty="0">
                        <a:solidFill>
                          <a:srgbClr val="000000"/>
                        </a:solidFill>
                        <a:effectLst/>
                        <a:latin typeface="Azo Sans Lt" panose="02000000000000000000" pitchFamily="50" charset="0"/>
                        <a:ea typeface="+mn-ea"/>
                        <a:cs typeface="+mn-cs"/>
                      </a:endParaRPr>
                    </a:p>
                  </a:txBody>
                  <a:tcPr marL="9525" marR="9525" marT="9525" marB="0"/>
                </a:tc>
                <a:tc>
                  <a:txBody>
                    <a:bodyPr/>
                    <a:lstStyle/>
                    <a:p>
                      <a:pPr marL="0" algn="l" defTabSz="914400" rtl="0" eaLnBrk="1" fontAlgn="t" latinLnBrk="0" hangingPunct="1"/>
                      <a:r>
                        <a:rPr lang="es-ES" sz="1600" b="0" i="0" u="none" strike="noStrike" kern="1200" dirty="0">
                          <a:solidFill>
                            <a:srgbClr val="000000"/>
                          </a:solidFill>
                          <a:effectLst/>
                          <a:latin typeface="Azo Sans Lt" panose="02000000000000000000" pitchFamily="50" charset="0"/>
                          <a:ea typeface="+mn-ea"/>
                          <a:cs typeface="+mn-cs"/>
                        </a:rPr>
                        <a:t> X</a:t>
                      </a:r>
                    </a:p>
                  </a:txBody>
                  <a:tcPr marL="9525" marR="9525" marT="9525" marB="0"/>
                </a:tc>
                <a:tc>
                  <a:txBody>
                    <a:bodyPr/>
                    <a:lstStyle/>
                    <a:p>
                      <a:pPr marL="0" algn="l" defTabSz="914400" rtl="0" eaLnBrk="1" fontAlgn="t" latinLnBrk="0" hangingPunct="1"/>
                      <a:endParaRPr lang="es-ES" sz="1400" b="0" i="0" u="none" strike="noStrike" kern="1200" dirty="0">
                        <a:solidFill>
                          <a:srgbClr val="000000"/>
                        </a:solidFill>
                        <a:effectLst/>
                        <a:latin typeface="Azo Sans Lt" panose="02000000000000000000" pitchFamily="50" charset="0"/>
                        <a:ea typeface="+mn-ea"/>
                        <a:cs typeface="+mn-cs"/>
                      </a:endParaRPr>
                    </a:p>
                  </a:txBody>
                  <a:tcPr marL="9525" marR="9525" marT="9525" marB="0"/>
                </a:tc>
                <a:extLst>
                  <a:ext uri="{0D108BD9-81ED-4DB2-BD59-A6C34878D82A}">
                    <a16:rowId xmlns:a16="http://schemas.microsoft.com/office/drawing/2014/main" val="3052636632"/>
                  </a:ext>
                </a:extLst>
              </a:tr>
              <a:tr h="843162">
                <a:tc>
                  <a:txBody>
                    <a:bodyPr/>
                    <a:lstStyle/>
                    <a:p>
                      <a:pPr algn="l" fontAlgn="t"/>
                      <a:endParaRPr lang="es-MX" sz="1400" b="0" i="0" u="none" strike="noStrike" dirty="0">
                        <a:solidFill>
                          <a:srgbClr val="000000"/>
                        </a:solidFill>
                        <a:effectLst/>
                        <a:latin typeface="Azo Sans Lt" panose="02000000000000000000" pitchFamily="50" charset="0"/>
                      </a:endParaRPr>
                    </a:p>
                    <a:p>
                      <a:pPr algn="l" fontAlgn="t"/>
                      <a:r>
                        <a:rPr lang="es-MX" sz="1400" b="0" i="0" u="none" strike="noStrike" dirty="0">
                          <a:solidFill>
                            <a:srgbClr val="000000"/>
                          </a:solidFill>
                          <a:effectLst/>
                          <a:latin typeface="Azo Sans Lt" panose="02000000000000000000" pitchFamily="50" charset="0"/>
                        </a:rPr>
                        <a:t>ACUERDO 10/CE/2021</a:t>
                      </a:r>
                    </a:p>
                  </a:txBody>
                  <a:tcPr marL="9525" marR="9525" marT="9525" marB="0">
                    <a:solidFill>
                      <a:srgbClr val="FFC000"/>
                    </a:solidFill>
                  </a:tcPr>
                </a:tc>
                <a:tc>
                  <a:txBody>
                    <a:bodyPr/>
                    <a:lstStyle/>
                    <a:p>
                      <a:pPr algn="l" fontAlgn="t"/>
                      <a:endParaRPr lang="es-ES" sz="1400" b="0" i="0" u="none" strike="noStrike" dirty="0">
                        <a:solidFill>
                          <a:srgbClr val="000000"/>
                        </a:solidFill>
                        <a:effectLst/>
                        <a:latin typeface="Azo Sans Lt" panose="02000000000000000000" pitchFamily="50" charset="0"/>
                      </a:endParaRPr>
                    </a:p>
                    <a:p>
                      <a:pPr algn="l" fontAlgn="t"/>
                      <a:r>
                        <a:rPr lang="es-ES" sz="1400" b="0" i="0" u="none" strike="noStrike" dirty="0">
                          <a:solidFill>
                            <a:srgbClr val="000000"/>
                          </a:solidFill>
                          <a:effectLst/>
                          <a:latin typeface="Azo Sans Lt" panose="02000000000000000000" pitchFamily="50" charset="0"/>
                        </a:rPr>
                        <a:t>Se acuerda por unanimidad de votos el Diseño para la Implementación de la Política Estatal Anticorrupción, para que sea presentada ésta, en la próxima Sesión del Comité Coordinador y sea aprobada en su caso.</a:t>
                      </a:r>
                    </a:p>
                  </a:txBody>
                  <a:tcPr marL="9525" marR="9525" marT="9525" marB="0"/>
                </a:tc>
                <a:tc>
                  <a:txBody>
                    <a:bodyPr/>
                    <a:lstStyle/>
                    <a:p>
                      <a:pPr algn="ctr" fontAlgn="t"/>
                      <a:r>
                        <a:rPr lang="es-ES" sz="1600" b="0" i="0" u="none" strike="noStrike" dirty="0">
                          <a:solidFill>
                            <a:srgbClr val="000000"/>
                          </a:solidFill>
                          <a:effectLst/>
                          <a:latin typeface="Azo Sans Lt" panose="02000000000000000000" pitchFamily="50" charset="0"/>
                        </a:rPr>
                        <a:t>X</a:t>
                      </a:r>
                    </a:p>
                  </a:txBody>
                  <a:tcPr marL="9525" marR="9525" marT="9525" marB="0"/>
                </a:tc>
                <a:tc>
                  <a:txBody>
                    <a:bodyPr/>
                    <a:lstStyle/>
                    <a:p>
                      <a:pPr algn="l" fontAlgn="t"/>
                      <a:endParaRPr lang="es-ES" sz="1600" b="0" i="0" u="none" strike="noStrike" dirty="0">
                        <a:solidFill>
                          <a:srgbClr val="000000"/>
                        </a:solidFill>
                        <a:effectLst/>
                        <a:latin typeface="Azo Sans Lt" panose="02000000000000000000" pitchFamily="50" charset="0"/>
                      </a:endParaRPr>
                    </a:p>
                  </a:txBody>
                  <a:tcPr marL="9525" marR="9525" marT="9525" marB="0"/>
                </a:tc>
                <a:tc>
                  <a:txBody>
                    <a:bodyPr/>
                    <a:lstStyle/>
                    <a:p>
                      <a:pPr algn="l" fontAlgn="b"/>
                      <a:r>
                        <a:rPr lang="es-ES" sz="1400" b="0" i="0" u="none" strike="noStrike" kern="1200" dirty="0">
                          <a:solidFill>
                            <a:srgbClr val="000000"/>
                          </a:solidFill>
                          <a:effectLst/>
                          <a:latin typeface="Azo Sans Lt" panose="02000000000000000000" pitchFamily="50" charset="0"/>
                          <a:ea typeface="+mn-ea"/>
                          <a:cs typeface="+mn-cs"/>
                        </a:rPr>
                        <a:t>En proceso</a:t>
                      </a:r>
                    </a:p>
                  </a:txBody>
                  <a:tcPr marL="9525" marR="9525" marT="9525" marB="0"/>
                </a:tc>
                <a:extLst>
                  <a:ext uri="{0D108BD9-81ED-4DB2-BD59-A6C34878D82A}">
                    <a16:rowId xmlns:a16="http://schemas.microsoft.com/office/drawing/2014/main" val="2638279945"/>
                  </a:ext>
                </a:extLst>
              </a:tr>
              <a:tr h="843162">
                <a:tc>
                  <a:txBody>
                    <a:bodyPr/>
                    <a:lstStyle/>
                    <a:p>
                      <a:pPr algn="l" fontAlgn="t"/>
                      <a:endParaRPr lang="es-MX" sz="1400" b="0" i="0" u="none" strike="noStrike" dirty="0">
                        <a:solidFill>
                          <a:srgbClr val="000000"/>
                        </a:solidFill>
                        <a:effectLst/>
                        <a:latin typeface="Azo Sans Lt" panose="02000000000000000000" pitchFamily="50" charset="0"/>
                      </a:endParaRPr>
                    </a:p>
                    <a:p>
                      <a:pPr algn="l" fontAlgn="t"/>
                      <a:r>
                        <a:rPr lang="es-MX" sz="1400" b="0" i="0" u="none" strike="noStrike" dirty="0">
                          <a:solidFill>
                            <a:srgbClr val="000000"/>
                          </a:solidFill>
                          <a:effectLst/>
                          <a:latin typeface="Azo Sans Lt" panose="02000000000000000000" pitchFamily="50" charset="0"/>
                        </a:rPr>
                        <a:t>ACUERDO 11/CE/2021</a:t>
                      </a:r>
                    </a:p>
                  </a:txBody>
                  <a:tcPr marL="9525" marR="9525" marT="9525" marB="0">
                    <a:solidFill>
                      <a:srgbClr val="FFC000"/>
                    </a:solidFill>
                  </a:tcPr>
                </a:tc>
                <a:tc>
                  <a:txBody>
                    <a:bodyPr/>
                    <a:lstStyle/>
                    <a:p>
                      <a:pPr algn="l" fontAlgn="t"/>
                      <a:r>
                        <a:rPr lang="es-ES" sz="1400" b="0" i="0" u="none" strike="noStrike" dirty="0">
                          <a:solidFill>
                            <a:srgbClr val="000000"/>
                          </a:solidFill>
                          <a:effectLst/>
                          <a:latin typeface="Azo Sans Lt" panose="02000000000000000000" pitchFamily="50" charset="0"/>
                        </a:rPr>
                        <a:t>Se acuerda por unanimidad de votos que, se continúe trabajado en el mecanismo o convenio de coordinación con los municipios, para que, al aprobarse en su momento por parte del Comisión Ejecutiva, sea presentado nuevamente este mecanismo o instrumento, para su análisis y en su caso aprobación por parte del Comité Coordinador.</a:t>
                      </a:r>
                    </a:p>
                  </a:txBody>
                  <a:tcPr marL="9525" marR="9525" marT="9525" marB="0"/>
                </a:tc>
                <a:tc>
                  <a:txBody>
                    <a:bodyPr/>
                    <a:lstStyle/>
                    <a:p>
                      <a:pPr algn="ctr" fontAlgn="t"/>
                      <a:r>
                        <a:rPr lang="es-ES" sz="1600" b="0" i="0" u="none" strike="noStrike" dirty="0">
                          <a:solidFill>
                            <a:srgbClr val="000000"/>
                          </a:solidFill>
                          <a:effectLst/>
                          <a:latin typeface="Azo Sans Lt" panose="02000000000000000000" pitchFamily="50" charset="0"/>
                        </a:rPr>
                        <a:t>X</a:t>
                      </a:r>
                    </a:p>
                  </a:txBody>
                  <a:tcPr marL="9525" marR="9525" marT="9525" marB="0"/>
                </a:tc>
                <a:tc>
                  <a:txBody>
                    <a:bodyPr/>
                    <a:lstStyle/>
                    <a:p>
                      <a:pPr algn="l" fontAlgn="t"/>
                      <a:endParaRPr lang="es-ES" sz="1600" b="0" i="0" u="none" strike="noStrike" dirty="0">
                        <a:solidFill>
                          <a:srgbClr val="000000"/>
                        </a:solidFill>
                        <a:effectLst/>
                        <a:latin typeface="Azo Sans Lt" panose="02000000000000000000" pitchFamily="50" charset="0"/>
                      </a:endParaRPr>
                    </a:p>
                  </a:txBody>
                  <a:tcPr marL="9525" marR="9525" marT="9525" marB="0"/>
                </a:tc>
                <a:tc>
                  <a:txBody>
                    <a:bodyPr/>
                    <a:lstStyle/>
                    <a:p>
                      <a:pPr algn="l" fontAlgn="b"/>
                      <a:r>
                        <a:rPr lang="es-ES" sz="1400" b="0" i="0" u="none" strike="noStrike" kern="1200" dirty="0">
                          <a:solidFill>
                            <a:srgbClr val="000000"/>
                          </a:solidFill>
                          <a:effectLst/>
                          <a:latin typeface="Azo Sans Lt" panose="02000000000000000000" pitchFamily="50" charset="0"/>
                          <a:ea typeface="+mn-ea"/>
                          <a:cs typeface="+mn-cs"/>
                        </a:rPr>
                        <a:t>Pendiente de Revisión por la Comisión Ejecutiva</a:t>
                      </a:r>
                    </a:p>
                    <a:p>
                      <a:pPr algn="l" fontAlgn="b"/>
                      <a:endParaRPr lang="es-ES" sz="1400" b="0" i="0" u="none" strike="noStrike" kern="1200" dirty="0">
                        <a:solidFill>
                          <a:srgbClr val="000000"/>
                        </a:solidFill>
                        <a:effectLst/>
                        <a:latin typeface="Azo Sans Lt" panose="02000000000000000000" pitchFamily="50" charset="0"/>
                        <a:ea typeface="+mn-ea"/>
                        <a:cs typeface="+mn-cs"/>
                      </a:endParaRPr>
                    </a:p>
                  </a:txBody>
                  <a:tcPr marL="9525" marR="9525" marT="9525" marB="0"/>
                </a:tc>
                <a:extLst>
                  <a:ext uri="{0D108BD9-81ED-4DB2-BD59-A6C34878D82A}">
                    <a16:rowId xmlns:a16="http://schemas.microsoft.com/office/drawing/2014/main" val="1865583303"/>
                  </a:ext>
                </a:extLst>
              </a:tr>
            </a:tbl>
          </a:graphicData>
        </a:graphic>
      </p:graphicFrame>
    </p:spTree>
    <p:extLst>
      <p:ext uri="{BB962C8B-B14F-4D97-AF65-F5344CB8AC3E}">
        <p14:creationId xmlns:p14="http://schemas.microsoft.com/office/powerpoint/2010/main" val="188523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3D8B38-A802-430C-8F8B-EC0A20AE3273}"/>
              </a:ext>
            </a:extLst>
          </p:cNvPr>
          <p:cNvSpPr>
            <a:spLocks noGrp="1"/>
          </p:cNvSpPr>
          <p:nvPr>
            <p:ph type="title"/>
          </p:nvPr>
        </p:nvSpPr>
        <p:spPr>
          <a:xfrm>
            <a:off x="2231136" y="328587"/>
            <a:ext cx="7729728" cy="1173034"/>
          </a:xfrm>
        </p:spPr>
        <p:txBody>
          <a:bodyPr>
            <a:normAutofit fontScale="90000"/>
          </a:bodyPr>
          <a:lstStyle/>
          <a:p>
            <a:pPr lvl="0">
              <a:lnSpc>
                <a:spcPct val="107000"/>
              </a:lnSpc>
              <a:spcBef>
                <a:spcPts val="0"/>
              </a:spcBef>
            </a:pPr>
            <a:r>
              <a:rPr lang="es-MX" sz="2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“CALENDARIO DE SESIONES DE LA COMISION EJECUTIVA DE LA SECRETARIA EJECUTIVA DEL SISTEMA ANTICORRUPCIÓN DEL ESTADO</a:t>
            </a:r>
            <a:r>
              <a:rPr lang="es-MX" sz="2000" cap="none" spc="0"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2022”</a:t>
            </a:r>
            <a:endParaRPr lang="es-MX" dirty="0"/>
          </a:p>
        </p:txBody>
      </p:sp>
      <p:pic>
        <p:nvPicPr>
          <p:cNvPr id="8" name="Imagen 7">
            <a:extLst>
              <a:ext uri="{FF2B5EF4-FFF2-40B4-BE49-F238E27FC236}">
                <a16:creationId xmlns:a16="http://schemas.microsoft.com/office/drawing/2014/main" id="{ABCFE970-42E3-4F56-84F6-6236BF003B58}"/>
              </a:ext>
            </a:extLst>
          </p:cNvPr>
          <p:cNvPicPr>
            <a:picLocks noChangeAspect="1"/>
          </p:cNvPicPr>
          <p:nvPr/>
        </p:nvPicPr>
        <p:blipFill>
          <a:blip r:embed="rId2"/>
          <a:stretch>
            <a:fillRect/>
          </a:stretch>
        </p:blipFill>
        <p:spPr>
          <a:xfrm>
            <a:off x="0" y="0"/>
            <a:ext cx="1613469" cy="1173034"/>
          </a:xfrm>
          <a:prstGeom prst="rect">
            <a:avLst/>
          </a:prstGeom>
        </p:spPr>
      </p:pic>
      <p:pic>
        <p:nvPicPr>
          <p:cNvPr id="9" name="Imagen 8">
            <a:extLst>
              <a:ext uri="{FF2B5EF4-FFF2-40B4-BE49-F238E27FC236}">
                <a16:creationId xmlns:a16="http://schemas.microsoft.com/office/drawing/2014/main" id="{155ABB3B-A7D2-4FC0-9707-376AC03EE5B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8531" y="0"/>
            <a:ext cx="1613469" cy="1039266"/>
          </a:xfrm>
          <a:prstGeom prst="rect">
            <a:avLst/>
          </a:prstGeom>
          <a:noFill/>
          <a:ln>
            <a:noFill/>
          </a:ln>
        </p:spPr>
      </p:pic>
      <p:graphicFrame>
        <p:nvGraphicFramePr>
          <p:cNvPr id="3" name="Tabla 2">
            <a:extLst>
              <a:ext uri="{FF2B5EF4-FFF2-40B4-BE49-F238E27FC236}">
                <a16:creationId xmlns:a16="http://schemas.microsoft.com/office/drawing/2014/main" id="{872A56CB-6920-40A9-AACE-D5BF4695A52F}"/>
              </a:ext>
            </a:extLst>
          </p:cNvPr>
          <p:cNvGraphicFramePr>
            <a:graphicFrameLocks noGrp="1"/>
          </p:cNvGraphicFramePr>
          <p:nvPr>
            <p:extLst>
              <p:ext uri="{D42A27DB-BD31-4B8C-83A1-F6EECF244321}">
                <p14:modId xmlns:p14="http://schemas.microsoft.com/office/powerpoint/2010/main" val="3944736510"/>
              </p:ext>
            </p:extLst>
          </p:nvPr>
        </p:nvGraphicFramePr>
        <p:xfrm>
          <a:off x="2123152" y="2541318"/>
          <a:ext cx="7837712" cy="2045829"/>
        </p:xfrm>
        <a:graphic>
          <a:graphicData uri="http://schemas.openxmlformats.org/drawingml/2006/table">
            <a:tbl>
              <a:tblPr firstRow="1" firstCol="1" bandRow="1"/>
              <a:tblGrid>
                <a:gridCol w="1631821">
                  <a:extLst>
                    <a:ext uri="{9D8B030D-6E8A-4147-A177-3AD203B41FA5}">
                      <a16:colId xmlns:a16="http://schemas.microsoft.com/office/drawing/2014/main" val="1264286471"/>
                    </a:ext>
                  </a:extLst>
                </a:gridCol>
                <a:gridCol w="1762331">
                  <a:extLst>
                    <a:ext uri="{9D8B030D-6E8A-4147-A177-3AD203B41FA5}">
                      <a16:colId xmlns:a16="http://schemas.microsoft.com/office/drawing/2014/main" val="3392543982"/>
                    </a:ext>
                  </a:extLst>
                </a:gridCol>
                <a:gridCol w="2768236">
                  <a:extLst>
                    <a:ext uri="{9D8B030D-6E8A-4147-A177-3AD203B41FA5}">
                      <a16:colId xmlns:a16="http://schemas.microsoft.com/office/drawing/2014/main" val="3277718765"/>
                    </a:ext>
                  </a:extLst>
                </a:gridCol>
                <a:gridCol w="1675324">
                  <a:extLst>
                    <a:ext uri="{9D8B030D-6E8A-4147-A177-3AD203B41FA5}">
                      <a16:colId xmlns:a16="http://schemas.microsoft.com/office/drawing/2014/main" val="3166548455"/>
                    </a:ext>
                  </a:extLst>
                </a:gridCol>
              </a:tblGrid>
              <a:tr h="475014">
                <a:tc gridSpan="4">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CALENDARIO DE SESIONES DE LA COMISION EJECUTIVA </a:t>
                      </a:r>
                      <a:r>
                        <a:rPr lang="es-MX"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2022</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480029317"/>
                  </a:ext>
                </a:extLst>
              </a:tr>
              <a:tr h="315105">
                <a:tc>
                  <a:txBody>
                    <a:bodyPr/>
                    <a:lstStyle/>
                    <a:p>
                      <a:pPr algn="ctr">
                        <a:lnSpc>
                          <a:spcPct val="107000"/>
                        </a:lnSpc>
                        <a:spcAft>
                          <a:spcPts val="0"/>
                        </a:spcAft>
                      </a:pPr>
                      <a:r>
                        <a:rPr lang="es-MX"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CONSECUTIVO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s-MX"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SESIÓN</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s-MX"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FECHA</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es-MX"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HORARIO</a:t>
                      </a:r>
                      <a:endParaRPr lang="es-MX"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189995612"/>
                  </a:ext>
                </a:extLst>
              </a:tr>
              <a:tr h="310395">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SEGUNDA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MIERCOLES 23 DE FEBRERO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11:00 HRS.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700321"/>
                  </a:ext>
                </a:extLst>
              </a:tr>
              <a:tr h="315105">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TERCERA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MIERCOLES 15 DE JUNIO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11:00 HRS.</a:t>
                      </a:r>
                      <a:endParaRPr kumimoji="0" lang="es-MX"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0319571"/>
                  </a:ext>
                </a:extLst>
              </a:tr>
              <a:tr h="315105">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CUARTA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NIERCOLES 7 DE SEPTIEMBRE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6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11:00 HRS.</a:t>
                      </a:r>
                      <a:endParaRPr kumimoji="0" lang="es-MX"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871206"/>
                  </a:ext>
                </a:extLst>
              </a:tr>
              <a:tr h="315105">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QUINTA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1600" dirty="0">
                          <a:effectLst/>
                          <a:latin typeface="Calibri" panose="020F0502020204030204" pitchFamily="34" charset="0"/>
                          <a:ea typeface="Calibri" panose="020F0502020204030204" pitchFamily="34" charset="0"/>
                          <a:cs typeface="Times New Roman" panose="02020603050405020304" pitchFamily="18" charset="0"/>
                        </a:rPr>
                        <a:t>MIERCOLES 23 DE NOVIEMBRE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MX"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11:00 HRS.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681493"/>
                  </a:ext>
                </a:extLst>
              </a:tr>
            </a:tbl>
          </a:graphicData>
        </a:graphic>
      </p:graphicFrame>
    </p:spTree>
    <p:extLst>
      <p:ext uri="{BB962C8B-B14F-4D97-AF65-F5344CB8AC3E}">
        <p14:creationId xmlns:p14="http://schemas.microsoft.com/office/powerpoint/2010/main" val="30706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3D8B38-A802-430C-8F8B-EC0A20AE3273}"/>
              </a:ext>
            </a:extLst>
          </p:cNvPr>
          <p:cNvSpPr>
            <a:spLocks noGrp="1"/>
          </p:cNvSpPr>
          <p:nvPr>
            <p:ph type="title"/>
          </p:nvPr>
        </p:nvSpPr>
        <p:spPr>
          <a:xfrm>
            <a:off x="2219762" y="209956"/>
            <a:ext cx="7729728" cy="692570"/>
          </a:xfrm>
        </p:spPr>
        <p:txBody>
          <a:bodyPr>
            <a:normAutofit fontScale="90000"/>
          </a:bodyPr>
          <a:lstStyle/>
          <a:p>
            <a:pPr lvl="0">
              <a:lnSpc>
                <a:spcPct val="107000"/>
              </a:lnSpc>
              <a:spcBef>
                <a:spcPts val="0"/>
              </a:spcBef>
            </a:pPr>
            <a:r>
              <a:rPr lang="es-MX" sz="2000" cap="none" spc="0" dirty="0">
                <a:solidFill>
                  <a:prstClr val="black"/>
                </a:solidFill>
                <a:latin typeface="Calibri" panose="020F0502020204030204" pitchFamily="34" charset="0"/>
                <a:ea typeface="Calibri" panose="020F0502020204030204" pitchFamily="34" charset="0"/>
                <a:cs typeface="Times New Roman" panose="02020603050405020304" pitchFamily="18" charset="0"/>
              </a:rPr>
              <a:t>“PROGRAMA DE TRABAJO DE LA COMISION EJECUTIVA DE LA SECRETARIA EJECUTIVA DEL SISTEMA ANTICORRUPCIÓN DEL ESTADO</a:t>
            </a:r>
            <a:r>
              <a:rPr lang="es-MX" sz="2000" cap="none" spc="0"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2022”</a:t>
            </a:r>
            <a:endParaRPr lang="es-MX" dirty="0"/>
          </a:p>
        </p:txBody>
      </p:sp>
      <p:pic>
        <p:nvPicPr>
          <p:cNvPr id="8" name="Imagen 7">
            <a:extLst>
              <a:ext uri="{FF2B5EF4-FFF2-40B4-BE49-F238E27FC236}">
                <a16:creationId xmlns:a16="http://schemas.microsoft.com/office/drawing/2014/main" id="{ABCFE970-42E3-4F56-84F6-6236BF003B58}"/>
              </a:ext>
            </a:extLst>
          </p:cNvPr>
          <p:cNvPicPr>
            <a:picLocks noChangeAspect="1"/>
          </p:cNvPicPr>
          <p:nvPr/>
        </p:nvPicPr>
        <p:blipFill>
          <a:blip r:embed="rId2"/>
          <a:stretch>
            <a:fillRect/>
          </a:stretch>
        </p:blipFill>
        <p:spPr>
          <a:xfrm>
            <a:off x="113731" y="91323"/>
            <a:ext cx="1613469" cy="1173034"/>
          </a:xfrm>
          <a:prstGeom prst="rect">
            <a:avLst/>
          </a:prstGeom>
        </p:spPr>
      </p:pic>
      <p:pic>
        <p:nvPicPr>
          <p:cNvPr id="9" name="Imagen 8">
            <a:extLst>
              <a:ext uri="{FF2B5EF4-FFF2-40B4-BE49-F238E27FC236}">
                <a16:creationId xmlns:a16="http://schemas.microsoft.com/office/drawing/2014/main" id="{155ABB3B-A7D2-4FC0-9707-376AC03EE5B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42052" y="91324"/>
            <a:ext cx="1613469" cy="1039266"/>
          </a:xfrm>
          <a:prstGeom prst="rect">
            <a:avLst/>
          </a:prstGeom>
          <a:noFill/>
          <a:ln>
            <a:noFill/>
          </a:ln>
        </p:spPr>
      </p:pic>
      <p:graphicFrame>
        <p:nvGraphicFramePr>
          <p:cNvPr id="4" name="Tabla 3">
            <a:extLst>
              <a:ext uri="{FF2B5EF4-FFF2-40B4-BE49-F238E27FC236}">
                <a16:creationId xmlns:a16="http://schemas.microsoft.com/office/drawing/2014/main" id="{CE0AAF39-57C4-4F51-B873-EDB7C2149CA6}"/>
              </a:ext>
            </a:extLst>
          </p:cNvPr>
          <p:cNvGraphicFramePr>
            <a:graphicFrameLocks noGrp="1"/>
          </p:cNvGraphicFramePr>
          <p:nvPr>
            <p:extLst>
              <p:ext uri="{D42A27DB-BD31-4B8C-83A1-F6EECF244321}">
                <p14:modId xmlns:p14="http://schemas.microsoft.com/office/powerpoint/2010/main" val="4229220931"/>
              </p:ext>
            </p:extLst>
          </p:nvPr>
        </p:nvGraphicFramePr>
        <p:xfrm>
          <a:off x="1922325" y="1567543"/>
          <a:ext cx="8324601" cy="3967287"/>
        </p:xfrm>
        <a:graphic>
          <a:graphicData uri="http://schemas.openxmlformats.org/drawingml/2006/table">
            <a:tbl>
              <a:tblPr firstRow="1" firstCol="1" bandRow="1">
                <a:tableStyleId>{5C22544A-7EE6-4342-B048-85BDC9FD1C3A}</a:tableStyleId>
              </a:tblPr>
              <a:tblGrid>
                <a:gridCol w="2751928">
                  <a:extLst>
                    <a:ext uri="{9D8B030D-6E8A-4147-A177-3AD203B41FA5}">
                      <a16:colId xmlns:a16="http://schemas.microsoft.com/office/drawing/2014/main" val="932760430"/>
                    </a:ext>
                  </a:extLst>
                </a:gridCol>
                <a:gridCol w="2535826">
                  <a:extLst>
                    <a:ext uri="{9D8B030D-6E8A-4147-A177-3AD203B41FA5}">
                      <a16:colId xmlns:a16="http://schemas.microsoft.com/office/drawing/2014/main" val="973428516"/>
                    </a:ext>
                  </a:extLst>
                </a:gridCol>
                <a:gridCol w="3036847">
                  <a:extLst>
                    <a:ext uri="{9D8B030D-6E8A-4147-A177-3AD203B41FA5}">
                      <a16:colId xmlns:a16="http://schemas.microsoft.com/office/drawing/2014/main" val="3744812569"/>
                    </a:ext>
                  </a:extLst>
                </a:gridCol>
              </a:tblGrid>
              <a:tr h="179975">
                <a:tc gridSpan="3">
                  <a:txBody>
                    <a:bodyPr/>
                    <a:lstStyle/>
                    <a:p>
                      <a:pPr algn="ctr">
                        <a:lnSpc>
                          <a:spcPct val="107000"/>
                        </a:lnSpc>
                        <a:spcAft>
                          <a:spcPts val="800"/>
                        </a:spcAft>
                      </a:pPr>
                      <a:r>
                        <a:rPr lang="es-MX" sz="1400" dirty="0">
                          <a:solidFill>
                            <a:schemeClr val="tx1"/>
                          </a:solidFill>
                          <a:effectLst/>
                        </a:rPr>
                        <a:t>“PLAN DE TRABAJO DE LA COMISION EJECUTIVA 2022”</a:t>
                      </a:r>
                      <a:endParaRPr lang="es-MX"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645598425"/>
                  </a:ext>
                </a:extLst>
              </a:tr>
              <a:tr h="183389">
                <a:tc>
                  <a:txBody>
                    <a:bodyPr/>
                    <a:lstStyle/>
                    <a:p>
                      <a:pPr marL="0" algn="ctr" defTabSz="914400" rtl="0" eaLnBrk="1" latinLnBrk="0" hangingPunct="1">
                        <a:lnSpc>
                          <a:spcPct val="107000"/>
                        </a:lnSpc>
                        <a:spcAft>
                          <a:spcPts val="800"/>
                        </a:spcAft>
                      </a:pPr>
                      <a:r>
                        <a:rPr lang="es-MX" sz="1400" b="0" kern="1200" dirty="0">
                          <a:solidFill>
                            <a:schemeClr val="dk1"/>
                          </a:solidFill>
                          <a:effectLst/>
                          <a:latin typeface="+mn-lt"/>
                          <a:ea typeface="+mn-ea"/>
                          <a:cs typeface="+mn-cs"/>
                        </a:rPr>
                        <a:t>OBJETIVO</a:t>
                      </a:r>
                    </a:p>
                  </a:txBody>
                  <a:tcPr marL="56691" marR="56691" marT="0" marB="0"/>
                </a:tc>
                <a:tc>
                  <a:txBody>
                    <a:bodyPr/>
                    <a:lstStyle/>
                    <a:p>
                      <a:pPr algn="ctr">
                        <a:lnSpc>
                          <a:spcPct val="107000"/>
                        </a:lnSpc>
                        <a:spcAft>
                          <a:spcPts val="800"/>
                        </a:spcAft>
                      </a:pPr>
                      <a:r>
                        <a:rPr lang="es-MX" sz="1400" dirty="0">
                          <a:effectLst/>
                        </a:rPr>
                        <a:t>META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dirty="0">
                          <a:effectLst/>
                        </a:rPr>
                        <a:t>PERIODO DE REALIZACION</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extLst>
                  <a:ext uri="{0D108BD9-81ED-4DB2-BD59-A6C34878D82A}">
                    <a16:rowId xmlns:a16="http://schemas.microsoft.com/office/drawing/2014/main" val="703342282"/>
                  </a:ext>
                </a:extLst>
              </a:tr>
              <a:tr h="1115508">
                <a:tc>
                  <a:txBody>
                    <a:bodyPr/>
                    <a:lstStyle/>
                    <a:p>
                      <a:pPr>
                        <a:lnSpc>
                          <a:spcPct val="107000"/>
                        </a:lnSpc>
                        <a:spcAft>
                          <a:spcPts val="800"/>
                        </a:spcAft>
                      </a:pPr>
                      <a:r>
                        <a:rPr lang="es-MX" sz="1400" b="0" dirty="0">
                          <a:solidFill>
                            <a:schemeClr val="tx1"/>
                          </a:solidFill>
                          <a:effectLst/>
                        </a:rPr>
                        <a:t>Elaborar y aprobar el Mecanismo de Coordinación con los H. Ayuntamientos que conforman el Estado de Campeche.</a:t>
                      </a:r>
                      <a:endParaRPr lang="es-MX"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dirty="0">
                          <a:effectLst/>
                        </a:rPr>
                        <a:t>Presentación de un instrumento legal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a:effectLst/>
                        </a:rPr>
                        <a:t>Enero a abril 2022</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extLst>
                  <a:ext uri="{0D108BD9-81ED-4DB2-BD59-A6C34878D82A}">
                    <a16:rowId xmlns:a16="http://schemas.microsoft.com/office/drawing/2014/main" val="3280823502"/>
                  </a:ext>
                </a:extLst>
              </a:tr>
              <a:tr h="742660">
                <a:tc>
                  <a:txBody>
                    <a:bodyPr/>
                    <a:lstStyle/>
                    <a:p>
                      <a:pPr>
                        <a:lnSpc>
                          <a:spcPct val="107000"/>
                        </a:lnSpc>
                        <a:spcAft>
                          <a:spcPts val="800"/>
                        </a:spcAft>
                      </a:pPr>
                      <a:r>
                        <a:rPr lang="es-MX" sz="1400" b="0" dirty="0">
                          <a:solidFill>
                            <a:schemeClr val="tx1"/>
                          </a:solidFill>
                          <a:effectLst/>
                        </a:rPr>
                        <a:t>Revisar y Aprobar el Informe Anual del Sistema Anticorrupción del Estado del periodo 2021-2022</a:t>
                      </a:r>
                      <a:endParaRPr lang="es-MX"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a:effectLst/>
                        </a:rPr>
                        <a:t>Aprobación del Informe Anual del Sistema Anticorrupción del Estado.</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dirty="0">
                          <a:effectLst/>
                        </a:rPr>
                        <a:t>Mayo a junio 2022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extLst>
                  <a:ext uri="{0D108BD9-81ED-4DB2-BD59-A6C34878D82A}">
                    <a16:rowId xmlns:a16="http://schemas.microsoft.com/office/drawing/2014/main" val="2915064656"/>
                  </a:ext>
                </a:extLst>
              </a:tr>
              <a:tr h="1674779">
                <a:tc>
                  <a:txBody>
                    <a:bodyPr/>
                    <a:lstStyle/>
                    <a:p>
                      <a:pPr>
                        <a:lnSpc>
                          <a:spcPct val="107000"/>
                        </a:lnSpc>
                        <a:spcAft>
                          <a:spcPts val="800"/>
                        </a:spcAft>
                      </a:pPr>
                      <a:r>
                        <a:rPr lang="es-MX" sz="1400" b="0" dirty="0">
                          <a:solidFill>
                            <a:schemeClr val="tx1"/>
                          </a:solidFill>
                          <a:effectLst/>
                        </a:rPr>
                        <a:t>Realizar jornada de difusión del día Internacional contra la corrupción, involucrando a todos los sectores de la sociedad (Educativo, Empresarial, Gubernamental y Organizaciones Civiles).</a:t>
                      </a:r>
                      <a:endParaRPr lang="es-MX"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a:effectLst/>
                        </a:rPr>
                        <a:t>Realización de un evento relativo al día Internacional contra la corrupción.</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tc>
                  <a:txBody>
                    <a:bodyPr/>
                    <a:lstStyle/>
                    <a:p>
                      <a:pPr>
                        <a:lnSpc>
                          <a:spcPct val="107000"/>
                        </a:lnSpc>
                        <a:spcAft>
                          <a:spcPts val="800"/>
                        </a:spcAft>
                      </a:pPr>
                      <a:r>
                        <a:rPr lang="es-MX" sz="1400" dirty="0">
                          <a:effectLst/>
                        </a:rPr>
                        <a:t>Noviembre a diciembre 2022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6691" marR="56691" marT="0" marB="0"/>
                </a:tc>
                <a:extLst>
                  <a:ext uri="{0D108BD9-81ED-4DB2-BD59-A6C34878D82A}">
                    <a16:rowId xmlns:a16="http://schemas.microsoft.com/office/drawing/2014/main" val="603117676"/>
                  </a:ext>
                </a:extLst>
              </a:tr>
            </a:tbl>
          </a:graphicData>
        </a:graphic>
      </p:graphicFrame>
    </p:spTree>
    <p:extLst>
      <p:ext uri="{BB962C8B-B14F-4D97-AF65-F5344CB8AC3E}">
        <p14:creationId xmlns:p14="http://schemas.microsoft.com/office/powerpoint/2010/main" val="1778166804"/>
      </p:ext>
    </p:extLst>
  </p:cSld>
  <p:clrMapOvr>
    <a:masterClrMapping/>
  </p:clrMapOvr>
</p:sld>
</file>

<file path=ppt/theme/theme1.xml><?xml version="1.0" encoding="utf-8"?>
<a:theme xmlns:a="http://schemas.openxmlformats.org/drawingml/2006/main" name="Paquete">
  <a:themeElements>
    <a:clrScheme name="Amari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Paquet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quete">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TM10001115[[fn=Paquete]]</Template>
  <TotalTime>9093</TotalTime>
  <Words>450</Words>
  <Application>Microsoft Office PowerPoint</Application>
  <PresentationFormat>Panorámica</PresentationFormat>
  <Paragraphs>61</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Azo Sans Lt</vt:lpstr>
      <vt:lpstr>Calibri</vt:lpstr>
      <vt:lpstr>Gill Sans MT</vt:lpstr>
      <vt:lpstr>Paquete</vt:lpstr>
      <vt:lpstr>PRIMERA SESIÓN ORDINARIA  DE LA comisión EJECUTIVA DE LA SECRETARIA EJECUTIVA</vt:lpstr>
      <vt:lpstr>“SEGUIMIENTO A ACUERDOS DE LA SESION ANTERIOR”</vt:lpstr>
      <vt:lpstr>“CALENDARIO DE SESIONES DE LA COMISION EJECUTIVA DE LA SECRETARIA EJECUTIVA DEL SISTEMA ANTICORRUPCIÓN DEL ESTADO 2022”</vt:lpstr>
      <vt:lpstr>“PROGRAMA DE TRABAJO DE LA COMISION EJECUTIVA DE LA SECRETARIA EJECUTIVA DEL SISTEMA ANTICORRUPCIÓN DEL ESTADO 2022”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el Sistema de Control de Calidad?</dc:title>
  <dc:creator>Windows User</dc:creator>
  <cp:lastModifiedBy>Oscar Pacheco</cp:lastModifiedBy>
  <cp:revision>289</cp:revision>
  <dcterms:created xsi:type="dcterms:W3CDTF">2018-05-16T15:46:26Z</dcterms:created>
  <dcterms:modified xsi:type="dcterms:W3CDTF">2022-03-07T18:15:47Z</dcterms:modified>
</cp:coreProperties>
</file>