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5" r:id="rId1"/>
  </p:sldMasterIdLst>
  <p:notesMasterIdLst>
    <p:notesMasterId r:id="rId9"/>
  </p:notesMasterIdLst>
  <p:sldIdLst>
    <p:sldId id="303" r:id="rId2"/>
    <p:sldId id="260" r:id="rId3"/>
    <p:sldId id="304" r:id="rId4"/>
    <p:sldId id="305" r:id="rId5"/>
    <p:sldId id="308" r:id="rId6"/>
    <p:sldId id="309" r:id="rId7"/>
    <p:sldId id="31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7" autoAdjust="0"/>
    <p:restoredTop sz="95126" autoAdjust="0"/>
  </p:normalViewPr>
  <p:slideViewPr>
    <p:cSldViewPr snapToGrid="0">
      <p:cViewPr varScale="1">
        <p:scale>
          <a:sx n="61" d="100"/>
          <a:sy n="61" d="100"/>
        </p:scale>
        <p:origin x="1062"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277B52-AE26-4FCB-88CC-C80EC9962685}" type="datetimeFigureOut">
              <a:rPr lang="es-MX" smtClean="0"/>
              <a:t>23/11/2022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F403DB-2793-4E9D-B298-845F4C04A91A}" type="slidenum">
              <a:rPr lang="es-MX" smtClean="0"/>
              <a:t>‹Nº›</a:t>
            </a:fld>
            <a:endParaRPr lang="es-MX"/>
          </a:p>
        </p:txBody>
      </p:sp>
    </p:spTree>
    <p:extLst>
      <p:ext uri="{BB962C8B-B14F-4D97-AF65-F5344CB8AC3E}">
        <p14:creationId xmlns:p14="http://schemas.microsoft.com/office/powerpoint/2010/main" val="444155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CA8C2D9-206E-4B5B-B8FF-A0590DDA6471}" type="datetimeFigureOut">
              <a:rPr lang="es-MX" smtClean="0"/>
              <a:t>23/11/2022</a:t>
            </a:fld>
            <a:endParaRPr lang="es-MX"/>
          </a:p>
        </p:txBody>
      </p:sp>
      <p:sp>
        <p:nvSpPr>
          <p:cNvPr id="5" name="Footer Placeholder 4"/>
          <p:cNvSpPr>
            <a:spLocks noGrp="1"/>
          </p:cNvSpPr>
          <p:nvPr>
            <p:ph type="ftr" sz="quarter" idx="11"/>
          </p:nvPr>
        </p:nvSpPr>
        <p:spPr>
          <a:xfrm>
            <a:off x="2416500" y="329307"/>
            <a:ext cx="4973915" cy="309201"/>
          </a:xfrm>
        </p:spPr>
        <p:txBody>
          <a:bodyPr/>
          <a:lstStyle/>
          <a:p>
            <a:endParaRPr lang="es-MX"/>
          </a:p>
        </p:txBody>
      </p:sp>
      <p:sp>
        <p:nvSpPr>
          <p:cNvPr id="6" name="Slide Number Placeholder 5"/>
          <p:cNvSpPr>
            <a:spLocks noGrp="1"/>
          </p:cNvSpPr>
          <p:nvPr>
            <p:ph type="sldNum" sz="quarter" idx="12"/>
          </p:nvPr>
        </p:nvSpPr>
        <p:spPr>
          <a:xfrm>
            <a:off x="1437664" y="798973"/>
            <a:ext cx="811019" cy="503578"/>
          </a:xfrm>
        </p:spPr>
        <p:txBody>
          <a:bodyPr/>
          <a:lstStyle/>
          <a:p>
            <a:fld id="{10DAB117-6916-40EC-81E5-41EA2A813400}" type="slidenum">
              <a:rPr lang="es-MX" smtClean="0"/>
              <a:t>‹Nº›</a:t>
            </a:fld>
            <a:endParaRPr lang="es-MX"/>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0487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CA8C2D9-206E-4B5B-B8FF-A0590DDA6471}" type="datetimeFigureOut">
              <a:rPr lang="es-MX" smtClean="0"/>
              <a:t>23/11/2022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0DAB117-6916-40EC-81E5-41EA2A813400}" type="slidenum">
              <a:rPr lang="es-MX" smtClean="0"/>
              <a:t>‹Nº›</a:t>
            </a:fld>
            <a:endParaRPr lang="es-MX"/>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54770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CA8C2D9-206E-4B5B-B8FF-A0590DDA6471}" type="datetimeFigureOut">
              <a:rPr lang="es-MX" smtClean="0"/>
              <a:t>23/11/2022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0DAB117-6916-40EC-81E5-41EA2A813400}" type="slidenum">
              <a:rPr lang="es-MX" smtClean="0"/>
              <a:t>‹Nº›</a:t>
            </a:fld>
            <a:endParaRPr lang="es-MX"/>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49009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CA8C2D9-206E-4B5B-B8FF-A0590DDA6471}" type="datetimeFigureOut">
              <a:rPr lang="es-MX" smtClean="0"/>
              <a:t>23/11/2022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0DAB117-6916-40EC-81E5-41EA2A813400}" type="slidenum">
              <a:rPr lang="es-MX" smtClean="0"/>
              <a:t>‹Nº›</a:t>
            </a:fld>
            <a:endParaRPr lang="es-MX"/>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7312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CA8C2D9-206E-4B5B-B8FF-A0590DDA6471}" type="datetimeFigureOut">
              <a:rPr lang="es-MX" smtClean="0"/>
              <a:t>23/11/2022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0DAB117-6916-40EC-81E5-41EA2A813400}" type="slidenum">
              <a:rPr lang="es-MX" smtClean="0"/>
              <a:t>‹Nº›</a:t>
            </a:fld>
            <a:endParaRPr lang="es-MX"/>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8200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CA8C2D9-206E-4B5B-B8FF-A0590DDA6471}" type="datetimeFigureOut">
              <a:rPr lang="es-MX" smtClean="0"/>
              <a:t>23/11/2022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0DAB117-6916-40EC-81E5-41EA2A813400}" type="slidenum">
              <a:rPr lang="es-MX" smtClean="0"/>
              <a:t>‹Nº›</a:t>
            </a:fld>
            <a:endParaRPr lang="es-MX"/>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6647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CA8C2D9-206E-4B5B-B8FF-A0590DDA6471}" type="datetimeFigureOut">
              <a:rPr lang="es-MX" smtClean="0"/>
              <a:t>23/11/2022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0DAB117-6916-40EC-81E5-41EA2A813400}" type="slidenum">
              <a:rPr lang="es-MX" smtClean="0"/>
              <a:t>‹Nº›</a:t>
            </a:fld>
            <a:endParaRPr lang="es-MX"/>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9831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CA8C2D9-206E-4B5B-B8FF-A0590DDA6471}" type="datetimeFigureOut">
              <a:rPr lang="es-MX" smtClean="0"/>
              <a:t>23/11/2022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0DAB117-6916-40EC-81E5-41EA2A813400}" type="slidenum">
              <a:rPr lang="es-MX" smtClean="0"/>
              <a:t>‹Nº›</a:t>
            </a:fld>
            <a:endParaRPr lang="es-MX"/>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063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A8C2D9-206E-4B5B-B8FF-A0590DDA6471}" type="datetimeFigureOut">
              <a:rPr lang="es-MX" smtClean="0"/>
              <a:t>23/11/2022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0DAB117-6916-40EC-81E5-41EA2A813400}" type="slidenum">
              <a:rPr lang="es-MX" smtClean="0"/>
              <a:t>‹Nº›</a:t>
            </a:fld>
            <a:endParaRPr lang="es-MX"/>
          </a:p>
        </p:txBody>
      </p:sp>
    </p:spTree>
    <p:extLst>
      <p:ext uri="{BB962C8B-B14F-4D97-AF65-F5344CB8AC3E}">
        <p14:creationId xmlns:p14="http://schemas.microsoft.com/office/powerpoint/2010/main" val="4130080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CA8C2D9-206E-4B5B-B8FF-A0590DDA6471}" type="datetimeFigureOut">
              <a:rPr lang="es-MX" smtClean="0"/>
              <a:t>23/11/2022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0DAB117-6916-40EC-81E5-41EA2A813400}" type="slidenum">
              <a:rPr lang="es-MX" smtClean="0"/>
              <a:t>‹Nº›</a:t>
            </a:fld>
            <a:endParaRPr lang="es-MX"/>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528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CA8C2D9-206E-4B5B-B8FF-A0590DDA6471}" type="datetimeFigureOut">
              <a:rPr lang="es-MX" smtClean="0"/>
              <a:t>23/11/2022</a:t>
            </a:fld>
            <a:endParaRPr lang="es-MX"/>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10DAB117-6916-40EC-81E5-41EA2A813400}" type="slidenum">
              <a:rPr lang="es-MX" smtClean="0"/>
              <a:t>‹Nº›</a:t>
            </a:fld>
            <a:endParaRPr lang="es-MX"/>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6602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CA8C2D9-206E-4B5B-B8FF-A0590DDA6471}" type="datetimeFigureOut">
              <a:rPr lang="es-MX" smtClean="0"/>
              <a:t>23/11/2022</a:t>
            </a:fld>
            <a:endParaRPr lang="es-MX"/>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0DAB117-6916-40EC-81E5-41EA2A813400}" type="slidenum">
              <a:rPr lang="es-MX" smtClean="0"/>
              <a:t>‹Nº›</a:t>
            </a:fld>
            <a:endParaRPr lang="es-MX"/>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1679084"/>
      </p:ext>
    </p:extLst>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635152" y="1098668"/>
            <a:ext cx="6921695" cy="2387600"/>
          </a:xfrm>
        </p:spPr>
        <p:txBody>
          <a:bodyPr>
            <a:normAutofit/>
          </a:bodyPr>
          <a:lstStyle/>
          <a:p>
            <a:pPr algn="ctr"/>
            <a:r>
              <a:rPr lang="es-ES" sz="3600" dirty="0">
                <a:effectLst>
                  <a:outerShdw blurRad="38100" dist="38100" dir="2700000" algn="tl">
                    <a:srgbClr val="000000">
                      <a:alpha val="43137"/>
                    </a:srgbClr>
                  </a:outerShdw>
                </a:effectLst>
              </a:rPr>
              <a:t>QUINTA SESION ORDINARIA  DE LA </a:t>
            </a:r>
            <a:r>
              <a:rPr lang="es-MX" sz="3600" dirty="0">
                <a:effectLst>
                  <a:outerShdw blurRad="38100" dist="38100" dir="2700000" algn="tl">
                    <a:srgbClr val="000000">
                      <a:alpha val="43137"/>
                    </a:srgbClr>
                  </a:outerShdw>
                </a:effectLst>
              </a:rPr>
              <a:t>COMISIÓN EJECUTIVA</a:t>
            </a:r>
            <a:endParaRPr lang="es-ES" dirty="0">
              <a:effectLst>
                <a:outerShdw blurRad="38100" dist="38100" dir="2700000" algn="tl">
                  <a:srgbClr val="000000">
                    <a:alpha val="43137"/>
                  </a:srgbClr>
                </a:outerShdw>
              </a:effectLst>
            </a:endParaRPr>
          </a:p>
        </p:txBody>
      </p:sp>
      <p:pic>
        <p:nvPicPr>
          <p:cNvPr id="5" name="Imagen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750" y="196235"/>
            <a:ext cx="2386729" cy="1248399"/>
          </a:xfrm>
          <a:prstGeom prst="rect">
            <a:avLst/>
          </a:prstGeom>
          <a:noFill/>
          <a:ln>
            <a:noFill/>
          </a:ln>
        </p:spPr>
      </p:pic>
      <p:sp>
        <p:nvSpPr>
          <p:cNvPr id="6" name="Subtítulo 2"/>
          <p:cNvSpPr txBox="1">
            <a:spLocks/>
          </p:cNvSpPr>
          <p:nvPr/>
        </p:nvSpPr>
        <p:spPr>
          <a:xfrm>
            <a:off x="4667534" y="6318912"/>
            <a:ext cx="7221945" cy="3957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2000" dirty="0">
                <a:solidFill>
                  <a:schemeClr val="bg1"/>
                </a:solidFill>
              </a:rPr>
              <a:t>30 NOVIEMBRE 2022</a:t>
            </a:r>
            <a:endParaRPr lang="es-ES" sz="2000" dirty="0">
              <a:solidFill>
                <a:schemeClr val="bg1"/>
              </a:solidFill>
            </a:endParaRPr>
          </a:p>
        </p:txBody>
      </p:sp>
      <p:pic>
        <p:nvPicPr>
          <p:cNvPr id="3" name="Imagen 2">
            <a:extLst>
              <a:ext uri="{FF2B5EF4-FFF2-40B4-BE49-F238E27FC236}">
                <a16:creationId xmlns:a16="http://schemas.microsoft.com/office/drawing/2014/main" id="{E8F86565-8E49-45F5-95A4-B94D297B0C47}"/>
              </a:ext>
            </a:extLst>
          </p:cNvPr>
          <p:cNvPicPr>
            <a:picLocks noChangeAspect="1"/>
          </p:cNvPicPr>
          <p:nvPr/>
        </p:nvPicPr>
        <p:blipFill>
          <a:blip r:embed="rId3"/>
          <a:stretch>
            <a:fillRect/>
          </a:stretch>
        </p:blipFill>
        <p:spPr>
          <a:xfrm>
            <a:off x="378372" y="196235"/>
            <a:ext cx="2476094" cy="1248399"/>
          </a:xfrm>
          <a:prstGeom prst="rect">
            <a:avLst/>
          </a:prstGeom>
        </p:spPr>
      </p:pic>
    </p:spTree>
    <p:extLst>
      <p:ext uri="{BB962C8B-B14F-4D97-AF65-F5344CB8AC3E}">
        <p14:creationId xmlns:p14="http://schemas.microsoft.com/office/powerpoint/2010/main" val="3786447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txBox="1">
            <a:spLocks/>
          </p:cNvSpPr>
          <p:nvPr/>
        </p:nvSpPr>
        <p:spPr>
          <a:xfrm>
            <a:off x="4057935" y="0"/>
            <a:ext cx="4900086" cy="6560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sz="3000" dirty="0">
                <a:solidFill>
                  <a:schemeClr val="tx1">
                    <a:lumMod val="65000"/>
                    <a:lumOff val="35000"/>
                  </a:schemeClr>
                </a:solidFill>
              </a:rPr>
              <a:t>ORDEN DEL DÍA </a:t>
            </a:r>
            <a:endParaRPr lang="es-ES" sz="3000" dirty="0">
              <a:solidFill>
                <a:schemeClr val="tx1">
                  <a:lumMod val="65000"/>
                  <a:lumOff val="35000"/>
                </a:schemeClr>
              </a:solidFill>
            </a:endParaRPr>
          </a:p>
        </p:txBody>
      </p:sp>
      <p:sp>
        <p:nvSpPr>
          <p:cNvPr id="5" name="CuadroTexto 4">
            <a:extLst>
              <a:ext uri="{FF2B5EF4-FFF2-40B4-BE49-F238E27FC236}">
                <a16:creationId xmlns:a16="http://schemas.microsoft.com/office/drawing/2014/main" id="{C04DD50C-B941-4873-7873-2D41AD6963FE}"/>
              </a:ext>
            </a:extLst>
          </p:cNvPr>
          <p:cNvSpPr txBox="1"/>
          <p:nvPr/>
        </p:nvSpPr>
        <p:spPr>
          <a:xfrm>
            <a:off x="1445473" y="1124065"/>
            <a:ext cx="10125009" cy="4893647"/>
          </a:xfrm>
          <a:prstGeom prst="rect">
            <a:avLst/>
          </a:prstGeom>
          <a:noFill/>
        </p:spPr>
        <p:txBody>
          <a:bodyPr wrap="square">
            <a:spAutoFit/>
          </a:bodyPr>
          <a:lstStyle/>
          <a:p>
            <a:pPr marL="514350" indent="-514350">
              <a:buAutoNum type="arabicPeriod"/>
            </a:pPr>
            <a:r>
              <a:rPr lang="es-MX" sz="2400" dirty="0"/>
              <a:t>Bienvenida.</a:t>
            </a:r>
          </a:p>
          <a:p>
            <a:endParaRPr lang="es-MX" sz="2400" dirty="0"/>
          </a:p>
          <a:p>
            <a:pPr marL="514350" indent="-514350">
              <a:buAutoNum type="arabicPeriod" startAt="2"/>
            </a:pPr>
            <a:r>
              <a:rPr lang="es-MX" sz="2400" dirty="0"/>
              <a:t>Lista de asistencia y declaratoria de quorum.</a:t>
            </a:r>
          </a:p>
          <a:p>
            <a:endParaRPr lang="es-MX" sz="2400" dirty="0"/>
          </a:p>
          <a:p>
            <a:pPr marL="514350" indent="-514350">
              <a:buAutoNum type="arabicPeriod" startAt="3"/>
            </a:pPr>
            <a:r>
              <a:rPr lang="es-MX" sz="2400" dirty="0"/>
              <a:t>Seguimiento a los acuerdos anteriores.</a:t>
            </a:r>
          </a:p>
          <a:p>
            <a:pPr marL="514350" indent="-514350">
              <a:buAutoNum type="arabicPeriod" startAt="3"/>
            </a:pPr>
            <a:endParaRPr lang="es-MX" sz="2400" dirty="0"/>
          </a:p>
          <a:p>
            <a:r>
              <a:rPr lang="es-MX" sz="2400" dirty="0"/>
              <a:t>4. Análisis del plan para implementación de las líneas de acción del Programa de la Política Estatal Anticorrupción.</a:t>
            </a:r>
          </a:p>
          <a:p>
            <a:endParaRPr lang="es-MX" sz="2400" dirty="0"/>
          </a:p>
          <a:p>
            <a:r>
              <a:rPr lang="es-MX" sz="2400" dirty="0"/>
              <a:t>5. Asuntos Generales </a:t>
            </a:r>
          </a:p>
          <a:p>
            <a:endParaRPr lang="es-MX" sz="2400" dirty="0"/>
          </a:p>
          <a:p>
            <a:r>
              <a:rPr lang="es-MX" sz="2400" dirty="0"/>
              <a:t>6. Clausura de la Sesión.</a:t>
            </a:r>
          </a:p>
          <a:p>
            <a:endParaRPr lang="es-MX" sz="2400" dirty="0"/>
          </a:p>
        </p:txBody>
      </p:sp>
      <p:pic>
        <p:nvPicPr>
          <p:cNvPr id="4" name="Imagen 3">
            <a:extLst>
              <a:ext uri="{FF2B5EF4-FFF2-40B4-BE49-F238E27FC236}">
                <a16:creationId xmlns:a16="http://schemas.microsoft.com/office/drawing/2014/main" id="{A27DB91E-4C5C-12C9-9078-8348E3675178}"/>
              </a:ext>
            </a:extLst>
          </p:cNvPr>
          <p:cNvPicPr>
            <a:picLocks noChangeAspect="1"/>
          </p:cNvPicPr>
          <p:nvPr/>
        </p:nvPicPr>
        <p:blipFill>
          <a:blip r:embed="rId2"/>
          <a:stretch>
            <a:fillRect/>
          </a:stretch>
        </p:blipFill>
        <p:spPr>
          <a:xfrm>
            <a:off x="94593" y="196235"/>
            <a:ext cx="1891862" cy="678877"/>
          </a:xfrm>
          <a:prstGeom prst="rect">
            <a:avLst/>
          </a:prstGeom>
        </p:spPr>
      </p:pic>
      <p:pic>
        <p:nvPicPr>
          <p:cNvPr id="6" name="Imagen 5">
            <a:extLst>
              <a:ext uri="{FF2B5EF4-FFF2-40B4-BE49-F238E27FC236}">
                <a16:creationId xmlns:a16="http://schemas.microsoft.com/office/drawing/2014/main" id="{EF7B8CE3-2337-5392-5C92-EDF923998FC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83570" y="196235"/>
            <a:ext cx="1891862" cy="678878"/>
          </a:xfrm>
          <a:prstGeom prst="rect">
            <a:avLst/>
          </a:prstGeom>
          <a:noFill/>
          <a:ln>
            <a:noFill/>
          </a:ln>
        </p:spPr>
      </p:pic>
    </p:spTree>
    <p:extLst>
      <p:ext uri="{BB962C8B-B14F-4D97-AF65-F5344CB8AC3E}">
        <p14:creationId xmlns:p14="http://schemas.microsoft.com/office/powerpoint/2010/main" val="3357218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47097" y="1041400"/>
            <a:ext cx="6921695" cy="2387600"/>
          </a:xfrm>
        </p:spPr>
        <p:txBody>
          <a:bodyPr>
            <a:normAutofit/>
          </a:bodyPr>
          <a:lstStyle/>
          <a:p>
            <a:pPr algn="ctr"/>
            <a:r>
              <a:rPr lang="es-ES" sz="3600" dirty="0">
                <a:effectLst>
                  <a:outerShdw blurRad="38100" dist="38100" dir="2700000" algn="tl">
                    <a:srgbClr val="000000">
                      <a:alpha val="43137"/>
                    </a:srgbClr>
                  </a:outerShdw>
                </a:effectLst>
              </a:rPr>
              <a:t>SEGUIMIENTO DE ACUERDOS DEL </a:t>
            </a:r>
            <a:r>
              <a:rPr lang="es-MX" sz="3600" dirty="0">
                <a:effectLst>
                  <a:outerShdw blurRad="38100" dist="38100" dir="2700000" algn="tl">
                    <a:srgbClr val="000000">
                      <a:alpha val="43137"/>
                    </a:srgbClr>
                  </a:outerShdw>
                </a:effectLst>
              </a:rPr>
              <a:t>COMISIÓN EJECUTIVA</a:t>
            </a:r>
            <a:endParaRPr lang="es-ES" sz="3600" dirty="0">
              <a:effectLst>
                <a:outerShdw blurRad="38100" dist="38100" dir="2700000" algn="tl">
                  <a:srgbClr val="000000">
                    <a:alpha val="43137"/>
                  </a:srgbClr>
                </a:outerShdw>
              </a:effectLst>
            </a:endParaRPr>
          </a:p>
        </p:txBody>
      </p:sp>
      <p:pic>
        <p:nvPicPr>
          <p:cNvPr id="5" name="Imagen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8792" y="91322"/>
            <a:ext cx="2386729" cy="1248399"/>
          </a:xfrm>
          <a:prstGeom prst="rect">
            <a:avLst/>
          </a:prstGeom>
          <a:noFill/>
          <a:ln>
            <a:noFill/>
          </a:ln>
        </p:spPr>
      </p:pic>
      <p:pic>
        <p:nvPicPr>
          <p:cNvPr id="3" name="Imagen 2">
            <a:extLst>
              <a:ext uri="{FF2B5EF4-FFF2-40B4-BE49-F238E27FC236}">
                <a16:creationId xmlns:a16="http://schemas.microsoft.com/office/drawing/2014/main" id="{E8F86565-8E49-45F5-95A4-B94D297B0C47}"/>
              </a:ext>
            </a:extLst>
          </p:cNvPr>
          <p:cNvPicPr>
            <a:picLocks noChangeAspect="1"/>
          </p:cNvPicPr>
          <p:nvPr/>
        </p:nvPicPr>
        <p:blipFill>
          <a:blip r:embed="rId3"/>
          <a:stretch>
            <a:fillRect/>
          </a:stretch>
        </p:blipFill>
        <p:spPr>
          <a:xfrm>
            <a:off x="136478" y="91322"/>
            <a:ext cx="2476094" cy="1248399"/>
          </a:xfrm>
          <a:prstGeom prst="rect">
            <a:avLst/>
          </a:prstGeom>
        </p:spPr>
      </p:pic>
    </p:spTree>
    <p:extLst>
      <p:ext uri="{BB962C8B-B14F-4D97-AF65-F5344CB8AC3E}">
        <p14:creationId xmlns:p14="http://schemas.microsoft.com/office/powerpoint/2010/main" val="16242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2C9703D-C8F9-44AD-A7C0-C2F3871F8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601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a 1">
            <a:extLst>
              <a:ext uri="{FF2B5EF4-FFF2-40B4-BE49-F238E27FC236}">
                <a16:creationId xmlns:a16="http://schemas.microsoft.com/office/drawing/2014/main" id="{F6450508-DAED-10CF-A97B-FEF22998485D}"/>
              </a:ext>
            </a:extLst>
          </p:cNvPr>
          <p:cNvGraphicFramePr>
            <a:graphicFrameLocks noGrp="1"/>
          </p:cNvGraphicFramePr>
          <p:nvPr>
            <p:extLst>
              <p:ext uri="{D42A27DB-BD31-4B8C-83A1-F6EECF244321}">
                <p14:modId xmlns:p14="http://schemas.microsoft.com/office/powerpoint/2010/main" val="4015361988"/>
              </p:ext>
            </p:extLst>
          </p:nvPr>
        </p:nvGraphicFramePr>
        <p:xfrm>
          <a:off x="239109" y="437051"/>
          <a:ext cx="11713781" cy="5640159"/>
        </p:xfrm>
        <a:graphic>
          <a:graphicData uri="http://schemas.openxmlformats.org/drawingml/2006/table">
            <a:tbl>
              <a:tblPr/>
              <a:tblGrid>
                <a:gridCol w="1353224">
                  <a:extLst>
                    <a:ext uri="{9D8B030D-6E8A-4147-A177-3AD203B41FA5}">
                      <a16:colId xmlns:a16="http://schemas.microsoft.com/office/drawing/2014/main" val="1844535215"/>
                    </a:ext>
                  </a:extLst>
                </a:gridCol>
                <a:gridCol w="5670566">
                  <a:extLst>
                    <a:ext uri="{9D8B030D-6E8A-4147-A177-3AD203B41FA5}">
                      <a16:colId xmlns:a16="http://schemas.microsoft.com/office/drawing/2014/main" val="699035342"/>
                    </a:ext>
                  </a:extLst>
                </a:gridCol>
                <a:gridCol w="1431661">
                  <a:extLst>
                    <a:ext uri="{9D8B030D-6E8A-4147-A177-3AD203B41FA5}">
                      <a16:colId xmlns:a16="http://schemas.microsoft.com/office/drawing/2014/main" val="2038133046"/>
                    </a:ext>
                  </a:extLst>
                </a:gridCol>
                <a:gridCol w="645994">
                  <a:extLst>
                    <a:ext uri="{9D8B030D-6E8A-4147-A177-3AD203B41FA5}">
                      <a16:colId xmlns:a16="http://schemas.microsoft.com/office/drawing/2014/main" val="3832833559"/>
                    </a:ext>
                  </a:extLst>
                </a:gridCol>
                <a:gridCol w="465598">
                  <a:extLst>
                    <a:ext uri="{9D8B030D-6E8A-4147-A177-3AD203B41FA5}">
                      <a16:colId xmlns:a16="http://schemas.microsoft.com/office/drawing/2014/main" val="1909684048"/>
                    </a:ext>
                  </a:extLst>
                </a:gridCol>
                <a:gridCol w="2146738">
                  <a:extLst>
                    <a:ext uri="{9D8B030D-6E8A-4147-A177-3AD203B41FA5}">
                      <a16:colId xmlns:a16="http://schemas.microsoft.com/office/drawing/2014/main" val="2473912334"/>
                    </a:ext>
                  </a:extLst>
                </a:gridCol>
              </a:tblGrid>
              <a:tr h="450103">
                <a:tc rowSpan="2">
                  <a:txBody>
                    <a:bodyPr/>
                    <a:lstStyle/>
                    <a:p>
                      <a:pPr algn="ctr" fontAlgn="t">
                        <a:lnSpc>
                          <a:spcPct val="107000"/>
                        </a:lnSpc>
                        <a:spcBef>
                          <a:spcPts val="0"/>
                        </a:spcBef>
                        <a:spcAft>
                          <a:spcPts val="800"/>
                        </a:spcAft>
                      </a:pPr>
                      <a:r>
                        <a:rPr lang="es-ES" sz="12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 de Acuerdo</a:t>
                      </a:r>
                      <a:endParaRPr lang="es-ES" sz="1900" b="0" i="0" u="none" strike="noStrike">
                        <a:effectLst/>
                        <a:latin typeface="Arial" panose="020B0604020202020204" pitchFamily="34" charset="0"/>
                      </a:endParaRPr>
                    </a:p>
                  </a:txBody>
                  <a:tcPr marL="98272" marR="98272" marT="49136" marB="491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rowSpan="2">
                  <a:txBody>
                    <a:bodyPr/>
                    <a:lstStyle/>
                    <a:p>
                      <a:pPr algn="ctr" fontAlgn="t">
                        <a:lnSpc>
                          <a:spcPct val="107000"/>
                        </a:lnSpc>
                        <a:spcBef>
                          <a:spcPts val="0"/>
                        </a:spcBef>
                        <a:spcAft>
                          <a:spcPts val="800"/>
                        </a:spcAft>
                      </a:pPr>
                      <a:r>
                        <a:rPr lang="es-ES" sz="12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Acuerdo</a:t>
                      </a:r>
                      <a:endParaRPr lang="es-ES" sz="1900" b="0" i="0" u="none" strike="noStrike">
                        <a:effectLst/>
                        <a:latin typeface="Arial" panose="020B0604020202020204" pitchFamily="34" charset="0"/>
                      </a:endParaRPr>
                    </a:p>
                  </a:txBody>
                  <a:tcPr marL="98272" marR="98272" marT="49136" marB="491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rowSpan="2">
                  <a:txBody>
                    <a:bodyPr/>
                    <a:lstStyle/>
                    <a:p>
                      <a:pPr algn="ctr" fontAlgn="t">
                        <a:lnSpc>
                          <a:spcPct val="107000"/>
                        </a:lnSpc>
                        <a:spcBef>
                          <a:spcPts val="0"/>
                        </a:spcBef>
                        <a:spcAft>
                          <a:spcPts val="800"/>
                        </a:spcAft>
                      </a:pPr>
                      <a:r>
                        <a:rPr lang="es-ES" sz="12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Responsable</a:t>
                      </a:r>
                      <a:endParaRPr lang="es-ES" sz="1900" b="0" i="0" u="none" strike="noStrike">
                        <a:effectLst/>
                        <a:latin typeface="Arial" panose="020B0604020202020204" pitchFamily="34" charset="0"/>
                      </a:endParaRPr>
                    </a:p>
                  </a:txBody>
                  <a:tcPr marL="98272" marR="98272" marT="49136" marB="491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gridSpan="2">
                  <a:txBody>
                    <a:bodyPr/>
                    <a:lstStyle/>
                    <a:p>
                      <a:pPr algn="ctr" fontAlgn="t">
                        <a:lnSpc>
                          <a:spcPct val="107000"/>
                        </a:lnSpc>
                        <a:spcBef>
                          <a:spcPts val="0"/>
                        </a:spcBef>
                        <a:spcAft>
                          <a:spcPts val="800"/>
                        </a:spcAft>
                      </a:pPr>
                      <a:r>
                        <a:rPr lang="es-ES" sz="12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Cumplido</a:t>
                      </a:r>
                      <a:endParaRPr lang="es-ES" sz="1900" b="0" i="0" u="none" strike="noStrike">
                        <a:effectLst/>
                        <a:latin typeface="Arial" panose="020B0604020202020204" pitchFamily="34" charset="0"/>
                      </a:endParaRPr>
                    </a:p>
                  </a:txBody>
                  <a:tcPr marL="98272" marR="98272" marT="49136" marB="491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hMerge="1">
                  <a:txBody>
                    <a:bodyPr/>
                    <a:lstStyle/>
                    <a:p>
                      <a:endParaRPr lang="es-MX"/>
                    </a:p>
                  </a:txBody>
                  <a:tcPr/>
                </a:tc>
                <a:tc rowSpan="2">
                  <a:txBody>
                    <a:bodyPr/>
                    <a:lstStyle/>
                    <a:p>
                      <a:pPr algn="ctr" fontAlgn="ctr">
                        <a:lnSpc>
                          <a:spcPct val="107000"/>
                        </a:lnSpc>
                        <a:spcBef>
                          <a:spcPts val="0"/>
                        </a:spcBef>
                        <a:spcAft>
                          <a:spcPts val="800"/>
                        </a:spcAft>
                      </a:pPr>
                      <a:r>
                        <a:rPr lang="es-ES" sz="12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STATUS</a:t>
                      </a:r>
                      <a:endParaRPr lang="es-ES" sz="1900" b="0" i="0" u="none" strike="noStrike">
                        <a:effectLst/>
                        <a:latin typeface="Arial" panose="020B0604020202020204" pitchFamily="34" charset="0"/>
                      </a:endParaRPr>
                    </a:p>
                  </a:txBody>
                  <a:tcPr marL="98272" marR="98272" marT="49136" marB="491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extLst>
                  <a:ext uri="{0D108BD9-81ED-4DB2-BD59-A6C34878D82A}">
                    <a16:rowId xmlns:a16="http://schemas.microsoft.com/office/drawing/2014/main" val="1675381626"/>
                  </a:ext>
                </a:extLst>
              </a:tr>
              <a:tr h="330163">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t">
                        <a:lnSpc>
                          <a:spcPct val="107000"/>
                        </a:lnSpc>
                        <a:spcBef>
                          <a:spcPts val="0"/>
                        </a:spcBef>
                        <a:spcAft>
                          <a:spcPts val="800"/>
                        </a:spcAft>
                      </a:pPr>
                      <a:r>
                        <a:rPr lang="es-ES" sz="12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a:t>
                      </a:r>
                      <a:endParaRPr lang="es-ES" sz="1900" b="0" i="0" u="none" strike="noStrike">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a:txBody>
                    <a:bodyPr/>
                    <a:lstStyle/>
                    <a:p>
                      <a:pPr algn="ctr" fontAlgn="t">
                        <a:lnSpc>
                          <a:spcPct val="107000"/>
                        </a:lnSpc>
                        <a:spcBef>
                          <a:spcPts val="0"/>
                        </a:spcBef>
                        <a:spcAft>
                          <a:spcPts val="800"/>
                        </a:spcAft>
                      </a:pPr>
                      <a:r>
                        <a:rPr lang="es-ES" sz="12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a:t>
                      </a:r>
                      <a:endParaRPr lang="es-ES" sz="1900" b="0" i="0" u="none" strike="noStrike">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vMerge="1">
                  <a:txBody>
                    <a:bodyPr/>
                    <a:lstStyle/>
                    <a:p>
                      <a:endParaRPr lang="es-MX"/>
                    </a:p>
                  </a:txBody>
                  <a:tcPr/>
                </a:tc>
                <a:extLst>
                  <a:ext uri="{0D108BD9-81ED-4DB2-BD59-A6C34878D82A}">
                    <a16:rowId xmlns:a16="http://schemas.microsoft.com/office/drawing/2014/main" val="26146792"/>
                  </a:ext>
                </a:extLst>
              </a:tr>
              <a:tr h="1643463">
                <a:tc>
                  <a:txBody>
                    <a:bodyPr/>
                    <a:lstStyle/>
                    <a:p>
                      <a:pPr algn="l" fontAlgn="t">
                        <a:lnSpc>
                          <a:spcPct val="107000"/>
                        </a:lnSpc>
                        <a:spcBef>
                          <a:spcPts val="0"/>
                        </a:spcBef>
                        <a:spcAft>
                          <a:spcPts val="800"/>
                        </a:spcAft>
                      </a:pPr>
                      <a:r>
                        <a:rPr lang="es-MX" sz="14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07/CE/2022</a:t>
                      </a:r>
                      <a:endParaRPr lang="es-MX" sz="1400" b="0" i="0" u="none" strike="noStrike" dirty="0">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a:txBody>
                    <a:bodyPr/>
                    <a:lstStyle/>
                    <a:p>
                      <a:pPr algn="l" fontAlgn="t">
                        <a:lnSpc>
                          <a:spcPct val="107000"/>
                        </a:lnSpc>
                        <a:spcBef>
                          <a:spcPts val="0"/>
                        </a:spcBef>
                        <a:spcAft>
                          <a:spcPts val="800"/>
                        </a:spcAft>
                      </a:pPr>
                      <a:r>
                        <a:rPr lang="es-ES" sz="14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 aprueba por unanimidad de votos de los integrantes participantes en la presente sesión que en la próxima sesión se realice un análisis para establecer alguna recomendación a los municipios que no cumplieron con su obligación de enviar sus informes señalados en el artículo 128 fracción XXVIII de la Ley Orgánica de los Municipios del Estado de Campeche.</a:t>
                      </a:r>
                      <a:endParaRPr lang="es-ES" sz="1400" b="0" i="0" u="none" strike="noStrike" dirty="0">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a:txBody>
                    <a:bodyPr/>
                    <a:lstStyle/>
                    <a:p>
                      <a:pPr algn="l" fontAlgn="t">
                        <a:lnSpc>
                          <a:spcPct val="107000"/>
                        </a:lnSpc>
                        <a:spcBef>
                          <a:spcPts val="0"/>
                        </a:spcBef>
                        <a:spcAft>
                          <a:spcPts val="800"/>
                        </a:spcAft>
                      </a:pPr>
                      <a:r>
                        <a:rPr lang="es-MX" sz="14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Comisión Ejecutiva</a:t>
                      </a:r>
                      <a:endParaRPr lang="es-MX" sz="1400" b="0" i="0" u="none" strike="noStrike" dirty="0">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a:txBody>
                    <a:bodyPr/>
                    <a:lstStyle/>
                    <a:p>
                      <a:pPr algn="l" fontAlgn="t">
                        <a:lnSpc>
                          <a:spcPct val="107000"/>
                        </a:lnSpc>
                        <a:spcBef>
                          <a:spcPts val="0"/>
                        </a:spcBef>
                        <a:spcAft>
                          <a:spcPts val="800"/>
                        </a:spcAft>
                      </a:pPr>
                      <a:r>
                        <a:rPr lang="es-MX"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s-MX" sz="1400" b="0" i="0" u="none" strike="noStrike" dirty="0">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a:txBody>
                    <a:bodyPr/>
                    <a:lstStyle/>
                    <a:p>
                      <a:pPr algn="ctr" fontAlgn="t">
                        <a:lnSpc>
                          <a:spcPct val="107000"/>
                        </a:lnSpc>
                        <a:spcBef>
                          <a:spcPts val="0"/>
                        </a:spcBef>
                        <a:spcAft>
                          <a:spcPts val="800"/>
                        </a:spcAft>
                      </a:pPr>
                      <a:r>
                        <a:rPr lang="es-MX" sz="14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X</a:t>
                      </a:r>
                      <a:endParaRPr lang="es-MX" sz="1400" b="0" i="0" u="none" strike="noStrike" dirty="0">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a:txBody>
                    <a:bodyPr/>
                    <a:lstStyle/>
                    <a:p>
                      <a:pPr algn="l" fontAlgn="t">
                        <a:lnSpc>
                          <a:spcPct val="107000"/>
                        </a:lnSpc>
                        <a:spcBef>
                          <a:spcPts val="0"/>
                        </a:spcBef>
                        <a:spcAft>
                          <a:spcPts val="800"/>
                        </a:spcAft>
                      </a:pPr>
                      <a:r>
                        <a:rPr lang="es-MX" sz="14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Dieron cumplimiento los municipios que habían omitido entregar sus informes.</a:t>
                      </a:r>
                      <a:endParaRPr lang="es-MX" sz="1400" b="0" i="0" u="none" strike="noStrike" dirty="0">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extLst>
                  <a:ext uri="{0D108BD9-81ED-4DB2-BD59-A6C34878D82A}">
                    <a16:rowId xmlns:a16="http://schemas.microsoft.com/office/drawing/2014/main" val="1862956468"/>
                  </a:ext>
                </a:extLst>
              </a:tr>
              <a:tr h="1096569">
                <a:tc>
                  <a:txBody>
                    <a:bodyPr/>
                    <a:lstStyle/>
                    <a:p>
                      <a:pPr algn="l" fontAlgn="t">
                        <a:lnSpc>
                          <a:spcPct val="107000"/>
                        </a:lnSpc>
                        <a:spcBef>
                          <a:spcPts val="0"/>
                        </a:spcBef>
                        <a:spcAft>
                          <a:spcPts val="800"/>
                        </a:spcAft>
                      </a:pPr>
                      <a:r>
                        <a:rPr lang="es-MX" sz="14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08/CE/2022</a:t>
                      </a:r>
                      <a:endParaRPr lang="es-MX" sz="1400" b="0" i="0" u="none" strike="noStrike" dirty="0">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a:txBody>
                    <a:bodyPr/>
                    <a:lstStyle/>
                    <a:p>
                      <a:pPr algn="l" fontAlgn="t">
                        <a:lnSpc>
                          <a:spcPct val="107000"/>
                        </a:lnSpc>
                        <a:spcBef>
                          <a:spcPts val="0"/>
                        </a:spcBef>
                        <a:spcAft>
                          <a:spcPts val="800"/>
                        </a:spcAft>
                      </a:pPr>
                      <a:r>
                        <a:rPr lang="es-MX" sz="14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 aprueba por unanimidad de votos de los integrantes presentes de esta Comisión Ejecutiva se haga del conocimiento del Comité coordinador la omisión de sus informes de los Ayuntamientos de Candelaria y Seybaplaya establecido en la fracción XXVIII del artículo 128 de la Ley Orgánica de los Municipios de Campeche, para que analice y establezca lo procedente respecto a la omisión antes mencionada. Esto con la finalidad de prever posibles omisiones a futuro.</a:t>
                      </a:r>
                      <a:r>
                        <a:rPr lang="es-MX"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s-MX" sz="1400" b="0" i="0" u="none" strike="noStrike" dirty="0">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a:txBody>
                    <a:bodyPr/>
                    <a:lstStyle/>
                    <a:p>
                      <a:pPr algn="l" fontAlgn="t">
                        <a:lnSpc>
                          <a:spcPct val="107000"/>
                        </a:lnSpc>
                        <a:spcBef>
                          <a:spcPts val="0"/>
                        </a:spcBef>
                        <a:spcAft>
                          <a:spcPts val="800"/>
                        </a:spcAft>
                      </a:pPr>
                      <a:r>
                        <a:rPr lang="es-MX" sz="14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Secretaria Ejecutiva</a:t>
                      </a:r>
                      <a:endParaRPr lang="es-MX" sz="1400" b="0" i="0" u="none" strike="noStrike" dirty="0">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a:txBody>
                    <a:bodyPr/>
                    <a:lstStyle/>
                    <a:p>
                      <a:pPr algn="l" fontAlgn="t">
                        <a:lnSpc>
                          <a:spcPct val="107000"/>
                        </a:lnSpc>
                        <a:spcBef>
                          <a:spcPts val="0"/>
                        </a:spcBef>
                        <a:spcAft>
                          <a:spcPts val="800"/>
                        </a:spcAft>
                      </a:pPr>
                      <a:r>
                        <a:rPr lang="es-MX" sz="14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s-MX" sz="1400" b="0" i="0" u="none" strike="noStrike">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a:txBody>
                    <a:bodyPr/>
                    <a:lstStyle/>
                    <a:p>
                      <a:pPr algn="ctr" fontAlgn="t">
                        <a:lnSpc>
                          <a:spcPct val="107000"/>
                        </a:lnSpc>
                        <a:spcBef>
                          <a:spcPts val="0"/>
                        </a:spcBef>
                        <a:spcAft>
                          <a:spcPts val="800"/>
                        </a:spcAft>
                      </a:pPr>
                      <a:r>
                        <a:rPr lang="es-ES" sz="14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X</a:t>
                      </a:r>
                      <a:endParaRPr lang="es-ES" sz="1400" b="0" i="0" u="none" strike="noStrike">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a:txBody>
                    <a:bodyPr/>
                    <a:lstStyle/>
                    <a:p>
                      <a:pPr algn="l" fontAlgn="t">
                        <a:lnSpc>
                          <a:spcPct val="107000"/>
                        </a:lnSpc>
                        <a:spcBef>
                          <a:spcPts val="0"/>
                        </a:spcBef>
                        <a:spcAft>
                          <a:spcPts val="800"/>
                        </a:spcAft>
                      </a:pPr>
                      <a:r>
                        <a:rPr lang="es-MX" sz="14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Dieron cumplimiento los municipios que habían omitido entregar sus informes.</a:t>
                      </a:r>
                      <a:endParaRPr lang="es-MX" sz="1400" b="0" i="0" u="none" strike="noStrike" dirty="0">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extLst>
                  <a:ext uri="{0D108BD9-81ED-4DB2-BD59-A6C34878D82A}">
                    <a16:rowId xmlns:a16="http://schemas.microsoft.com/office/drawing/2014/main" val="1299239198"/>
                  </a:ext>
                </a:extLst>
              </a:tr>
              <a:tr h="1380804">
                <a:tc>
                  <a:txBody>
                    <a:bodyPr/>
                    <a:lstStyle/>
                    <a:p>
                      <a:pPr algn="l" fontAlgn="t">
                        <a:lnSpc>
                          <a:spcPct val="107000"/>
                        </a:lnSpc>
                        <a:spcBef>
                          <a:spcPts val="0"/>
                        </a:spcBef>
                        <a:spcAft>
                          <a:spcPts val="800"/>
                        </a:spcAft>
                      </a:pPr>
                      <a:r>
                        <a:rPr lang="es-MX" sz="14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09/CE/2022</a:t>
                      </a:r>
                      <a:endParaRPr lang="es-MX" sz="1400" b="0" i="0" u="none" strike="noStrike" dirty="0">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a:txBody>
                    <a:bodyPr/>
                    <a:lstStyle/>
                    <a:p>
                      <a:pPr algn="l" fontAlgn="t">
                        <a:lnSpc>
                          <a:spcPct val="107000"/>
                        </a:lnSpc>
                        <a:spcBef>
                          <a:spcPts val="0"/>
                        </a:spcBef>
                        <a:spcAft>
                          <a:spcPts val="800"/>
                        </a:spcAft>
                      </a:pPr>
                      <a:r>
                        <a:rPr lang="es-MX" sz="14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 aprueba por unanimidad de votos de los integrantes presentes de esta Comisión Ejecutiva tener una reunión virtual el día 14 de septiembre del presente año, con la finalidad de analizar en lo general las 21 Líneas de Acción del Plan del Programa de Implementación de la Política Estatal Anticorrupción, para estar en condiciones de poder someterlo a consideración y en su caso aprobación del Comité Coordinador en su próxima sesión ordinaria del año 2022.</a:t>
                      </a:r>
                      <a:endParaRPr lang="es-ES" sz="1400" b="0" i="0" u="none" strike="noStrike" dirty="0">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a:txBody>
                    <a:bodyPr/>
                    <a:lstStyle/>
                    <a:p>
                      <a:pPr algn="l" fontAlgn="t">
                        <a:lnSpc>
                          <a:spcPct val="107000"/>
                        </a:lnSpc>
                        <a:spcBef>
                          <a:spcPts val="0"/>
                        </a:spcBef>
                        <a:spcAft>
                          <a:spcPts val="800"/>
                        </a:spcAft>
                      </a:pPr>
                      <a:r>
                        <a:rPr lang="es-MX" sz="14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Comisión Ejecutiva</a:t>
                      </a:r>
                      <a:endParaRPr lang="es-MX" sz="1400" b="0" i="0" u="none" strike="noStrike" dirty="0">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a:txBody>
                    <a:bodyPr/>
                    <a:lstStyle/>
                    <a:p>
                      <a:pPr algn="ctr" fontAlgn="t">
                        <a:lnSpc>
                          <a:spcPct val="107000"/>
                        </a:lnSpc>
                        <a:spcBef>
                          <a:spcPts val="0"/>
                        </a:spcBef>
                        <a:spcAft>
                          <a:spcPts val="800"/>
                        </a:spcAft>
                      </a:pPr>
                      <a:endParaRPr lang="es-MX" sz="1400" b="0" i="0" u="none" strike="noStrike" dirty="0">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a:txBody>
                    <a:bodyPr/>
                    <a:lstStyle/>
                    <a:p>
                      <a:pPr algn="ctr" fontAlgn="t">
                        <a:lnSpc>
                          <a:spcPct val="107000"/>
                        </a:lnSpc>
                        <a:spcBef>
                          <a:spcPts val="0"/>
                        </a:spcBef>
                        <a:spcAft>
                          <a:spcPts val="800"/>
                        </a:spcAft>
                      </a:pPr>
                      <a:r>
                        <a:rPr lang="es-E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 X</a:t>
                      </a:r>
                      <a:endParaRPr lang="es-ES" sz="1400" b="0" i="0" u="none" strike="noStrike" dirty="0">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tc>
                  <a:txBody>
                    <a:bodyPr/>
                    <a:lstStyle/>
                    <a:p>
                      <a:pPr algn="l" fontAlgn="t">
                        <a:lnSpc>
                          <a:spcPct val="107000"/>
                        </a:lnSpc>
                        <a:spcBef>
                          <a:spcPts val="0"/>
                        </a:spcBef>
                        <a:spcAft>
                          <a:spcPts val="800"/>
                        </a:spcAft>
                      </a:pPr>
                      <a:r>
                        <a:rPr lang="es-E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s-ES" sz="1400" b="0" i="0" u="none" strike="noStrike" dirty="0">
                        <a:effectLst/>
                        <a:latin typeface="Arial" panose="020B0604020202020204" pitchFamily="34" charset="0"/>
                      </a:endParaRPr>
                    </a:p>
                  </a:txBody>
                  <a:tcPr marL="10237" marR="10237" marT="1023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E7E9"/>
                    </a:solidFill>
                  </a:tcPr>
                </a:tc>
                <a:extLst>
                  <a:ext uri="{0D108BD9-81ED-4DB2-BD59-A6C34878D82A}">
                    <a16:rowId xmlns:a16="http://schemas.microsoft.com/office/drawing/2014/main" val="2687733041"/>
                  </a:ext>
                </a:extLst>
              </a:tr>
            </a:tbl>
          </a:graphicData>
        </a:graphic>
      </p:graphicFrame>
    </p:spTree>
    <p:extLst>
      <p:ext uri="{BB962C8B-B14F-4D97-AF65-F5344CB8AC3E}">
        <p14:creationId xmlns:p14="http://schemas.microsoft.com/office/powerpoint/2010/main" val="3673665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17531" y="1103586"/>
            <a:ext cx="9553903" cy="2524086"/>
          </a:xfrm>
        </p:spPr>
        <p:txBody>
          <a:bodyPr>
            <a:normAutofit/>
          </a:bodyPr>
          <a:lstStyle/>
          <a:p>
            <a:r>
              <a:rPr lang="es-MX" sz="3600" dirty="0"/>
              <a:t>Análisis e implementación de las líneas de acción del programa de la Política  Estatal  Anticorrupción</a:t>
            </a:r>
            <a:r>
              <a:rPr lang="es-MX" sz="3200" dirty="0"/>
              <a:t>.</a:t>
            </a:r>
          </a:p>
        </p:txBody>
      </p:sp>
      <p:pic>
        <p:nvPicPr>
          <p:cNvPr id="5" name="Imagen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8792" y="91322"/>
            <a:ext cx="2386729" cy="1248399"/>
          </a:xfrm>
          <a:prstGeom prst="rect">
            <a:avLst/>
          </a:prstGeom>
          <a:noFill/>
          <a:ln>
            <a:noFill/>
          </a:ln>
        </p:spPr>
      </p:pic>
      <p:pic>
        <p:nvPicPr>
          <p:cNvPr id="3" name="Imagen 2">
            <a:extLst>
              <a:ext uri="{FF2B5EF4-FFF2-40B4-BE49-F238E27FC236}">
                <a16:creationId xmlns:a16="http://schemas.microsoft.com/office/drawing/2014/main" id="{E8F86565-8E49-45F5-95A4-B94D297B0C47}"/>
              </a:ext>
            </a:extLst>
          </p:cNvPr>
          <p:cNvPicPr>
            <a:picLocks noChangeAspect="1"/>
          </p:cNvPicPr>
          <p:nvPr/>
        </p:nvPicPr>
        <p:blipFill>
          <a:blip r:embed="rId3"/>
          <a:stretch>
            <a:fillRect/>
          </a:stretch>
        </p:blipFill>
        <p:spPr>
          <a:xfrm>
            <a:off x="136478" y="91322"/>
            <a:ext cx="2476094" cy="1248399"/>
          </a:xfrm>
          <a:prstGeom prst="rect">
            <a:avLst/>
          </a:prstGeom>
        </p:spPr>
      </p:pic>
    </p:spTree>
    <p:extLst>
      <p:ext uri="{BB962C8B-B14F-4D97-AF65-F5344CB8AC3E}">
        <p14:creationId xmlns:p14="http://schemas.microsoft.com/office/powerpoint/2010/main" val="469800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5CC8730-240A-9E37-92F2-3E8F5C85DAC4}"/>
              </a:ext>
            </a:extLst>
          </p:cNvPr>
          <p:cNvSpPr txBox="1"/>
          <p:nvPr/>
        </p:nvSpPr>
        <p:spPr>
          <a:xfrm>
            <a:off x="1577405" y="2883876"/>
            <a:ext cx="8725545" cy="847604"/>
          </a:xfrm>
          <a:prstGeom prst="rect">
            <a:avLst/>
          </a:prstGeom>
          <a:noFill/>
        </p:spPr>
        <p:txBody>
          <a:bodyPr wrap="square">
            <a:spAutoFit/>
          </a:bodyPr>
          <a:lstStyle/>
          <a:p>
            <a:pPr algn="ctr">
              <a:lnSpc>
                <a:spcPct val="107000"/>
              </a:lnSpc>
              <a:spcAft>
                <a:spcPts val="800"/>
              </a:spcAft>
            </a:pPr>
            <a:r>
              <a:rPr lang="es-MX" sz="4800" b="1" dirty="0">
                <a:effectLst/>
                <a:latin typeface="Calibri" panose="020F0502020204030204" pitchFamily="34" charset="0"/>
                <a:ea typeface="Calibri" panose="020F0502020204030204" pitchFamily="34" charset="0"/>
                <a:cs typeface="Times New Roman" panose="02020603050405020304" pitchFamily="18" charset="0"/>
              </a:rPr>
              <a:t>VER ANEXO 1</a:t>
            </a:r>
          </a:p>
        </p:txBody>
      </p:sp>
    </p:spTree>
    <p:extLst>
      <p:ext uri="{BB962C8B-B14F-4D97-AF65-F5344CB8AC3E}">
        <p14:creationId xmlns:p14="http://schemas.microsoft.com/office/powerpoint/2010/main" val="150622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531475" y="1891862"/>
            <a:ext cx="5344511" cy="1135118"/>
          </a:xfrm>
        </p:spPr>
        <p:txBody>
          <a:bodyPr>
            <a:normAutofit/>
          </a:bodyPr>
          <a:lstStyle/>
          <a:p>
            <a:r>
              <a:rPr lang="es-MX" sz="4000" dirty="0"/>
              <a:t>ASUNTOS GENERALES</a:t>
            </a:r>
          </a:p>
        </p:txBody>
      </p:sp>
      <p:pic>
        <p:nvPicPr>
          <p:cNvPr id="5" name="Imagen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8792" y="91322"/>
            <a:ext cx="2386729" cy="1248399"/>
          </a:xfrm>
          <a:prstGeom prst="rect">
            <a:avLst/>
          </a:prstGeom>
          <a:noFill/>
          <a:ln>
            <a:noFill/>
          </a:ln>
        </p:spPr>
      </p:pic>
      <p:pic>
        <p:nvPicPr>
          <p:cNvPr id="3" name="Imagen 2">
            <a:extLst>
              <a:ext uri="{FF2B5EF4-FFF2-40B4-BE49-F238E27FC236}">
                <a16:creationId xmlns:a16="http://schemas.microsoft.com/office/drawing/2014/main" id="{E8F86565-8E49-45F5-95A4-B94D297B0C47}"/>
              </a:ext>
            </a:extLst>
          </p:cNvPr>
          <p:cNvPicPr>
            <a:picLocks noChangeAspect="1"/>
          </p:cNvPicPr>
          <p:nvPr/>
        </p:nvPicPr>
        <p:blipFill>
          <a:blip r:embed="rId3"/>
          <a:stretch>
            <a:fillRect/>
          </a:stretch>
        </p:blipFill>
        <p:spPr>
          <a:xfrm>
            <a:off x="136478" y="91322"/>
            <a:ext cx="2476094" cy="1248399"/>
          </a:xfrm>
          <a:prstGeom prst="rect">
            <a:avLst/>
          </a:prstGeom>
        </p:spPr>
      </p:pic>
    </p:spTree>
    <p:extLst>
      <p:ext uri="{BB962C8B-B14F-4D97-AF65-F5344CB8AC3E}">
        <p14:creationId xmlns:p14="http://schemas.microsoft.com/office/powerpoint/2010/main" val="2829080283"/>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Galería</Template>
  <TotalTime>9184</TotalTime>
  <Words>360</Words>
  <Application>Microsoft Office PowerPoint</Application>
  <PresentationFormat>Panorámica</PresentationFormat>
  <Paragraphs>42</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Gill Sans MT</vt:lpstr>
      <vt:lpstr>Galería</vt:lpstr>
      <vt:lpstr>QUINTA SESION ORDINARIA  DE LA COMISIÓN EJECUTIVA</vt:lpstr>
      <vt:lpstr>Presentación de PowerPoint</vt:lpstr>
      <vt:lpstr>SEGUIMIENTO DE ACUERDOS DEL COMISIÓN EJECUTIVA</vt:lpstr>
      <vt:lpstr>Presentación de PowerPoint</vt:lpstr>
      <vt:lpstr>Análisis e implementación de las líneas de acción del programa de la Política  Estatal  Anticorrupción.</vt:lpstr>
      <vt:lpstr>Presentación de PowerPoint</vt:lpstr>
      <vt:lpstr>ASUNTOS GENERALES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es el Sistema de Control de Calidad?</dc:title>
  <dc:creator>Windows User</dc:creator>
  <cp:lastModifiedBy>Oscar Pacheco</cp:lastModifiedBy>
  <cp:revision>295</cp:revision>
  <dcterms:created xsi:type="dcterms:W3CDTF">2018-05-16T15:46:26Z</dcterms:created>
  <dcterms:modified xsi:type="dcterms:W3CDTF">2022-11-23T17:24:01Z</dcterms:modified>
</cp:coreProperties>
</file>